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3.xml"/>
  <Override ContentType="application/vnd.openxmlformats-officedocument.drawingml.chart+xml" PartName="/ppt/charts/chart2.xml"/>
  <Override ContentType="application/vnd.openxmlformats-officedocument.drawingml.chart+xml" PartName="/ppt/charts/chart4.xml"/>
  <Override ContentType="application/vnd.openxmlformats-officedocument.drawingml.chart+xml" PartName="/ppt/charts/char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themeOverride+xml" PartName="/ppt/theme/themeOverride3.xml"/>
  <Override ContentType="application/vnd.openxmlformats-officedocument.themeOverride+xml" PartName="/ppt/theme/themeOverride2.xml"/>
  <Override ContentType="application/vnd.openxmlformats-officedocument.themeOverride+xml" PartName="/ppt/theme/themeOverride4.xml"/>
  <Override ContentType="application/vnd.openxmlformats-officedocument.themeOverride+xml" PartName="/ppt/theme/themeOverride1.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PT Sans Narrow"/>
      <p:regular r:id="rId55"/>
      <p:bold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61" roundtripDataSignature="AMtx7mhyDTopRkCjSp8Mq333A/qDKhOR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1DBF398-AD7B-4A18-8C1D-E5E43AADE8AB}">
  <a:tblStyle styleId="{21DBF398-AD7B-4A18-8C1D-E5E43AADE8AB}"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PTSansNarrow-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OpenSans-regular.fntdata"/><Relationship Id="rId12" Type="http://schemas.openxmlformats.org/officeDocument/2006/relationships/slide" Target="slides/slide6.xml"/><Relationship Id="rId56" Type="http://schemas.openxmlformats.org/officeDocument/2006/relationships/font" Target="fonts/PTSansNarrow-bold.fntdata"/><Relationship Id="rId15" Type="http://schemas.openxmlformats.org/officeDocument/2006/relationships/slide" Target="slides/slide9.xml"/><Relationship Id="rId59" Type="http://schemas.openxmlformats.org/officeDocument/2006/relationships/font" Target="fonts/OpenSans-italic.fntdata"/><Relationship Id="rId14" Type="http://schemas.openxmlformats.org/officeDocument/2006/relationships/slide" Target="slides/slide8.xml"/><Relationship Id="rId58" Type="http://schemas.openxmlformats.org/officeDocument/2006/relationships/font" Target="fonts/OpenSans-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oleObject" Target="file:///C:\Users\khand\OneDrive\Desktop\Pooja\MS%20BAPM\OPIM%205604%20-%20Predictive%20Modeling\Assignments\Project%202\Rough_Calc.xlsx"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file:///C:\Users\khand\OneDrive\Desktop\Pooja\MS%20BAPM\OPIM%205604%20-%20Predictive%20Modeling\Assignments\Project%202\Rough_Calc.xlsx" TargetMode="Externa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file:///C:\Users\khand\OneDrive\Desktop\Pooja\MS%20BAPM\OPIM%205604%20-%20Predictive%20Modeling\Assignments\Project%202\Rough_Calc.xlsx" TargetMode="External"/></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file:///C:\Users\khand\OneDrive\Desktop\Pooja\MS%20BAPM\OPIM%205604%20-%20Predictive%20Modeling\Assignments\Project%202\Rough_Calc.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b="1">
                <a:solidFill>
                  <a:sysClr val="windowText" lastClr="000000"/>
                </a:solidFill>
              </a:rPr>
              <a:t>Accuracy of 1</a:t>
            </a:r>
          </a:p>
        </c:rich>
      </c:tx>
      <c:overlay val="0"/>
      <c:spPr>
        <a:noFill/>
        <a:ln>
          <a:noFill/>
        </a:ln>
        <a:effectLst/>
      </c:spPr>
    </c:title>
    <c:autoTitleDeleted val="0"/>
    <c:plotArea>
      <c:layout/>
      <c:lineChart>
        <c:grouping val="standard"/>
        <c:varyColors val="0"/>
        <c:ser>
          <c:idx val="0"/>
          <c:order val="0"/>
          <c:tx>
            <c:strRef>
              <c:f>Sheet2!$D$27</c:f>
              <c:strCache>
                <c:ptCount val="1"/>
                <c:pt idx="0">
                  <c:v>Original Data</c:v>
                </c:pt>
              </c:strCache>
            </c:strRef>
          </c:tx>
          <c:spPr>
            <a:ln w="25400">
              <a:solidFill>
                <a:srgbClr val="00B050"/>
              </a:solidFill>
            </a:ln>
            <a:effectLst/>
          </c:spPr>
          <c:marker>
            <c:spPr>
              <a:solidFill>
                <a:srgbClr val="002060"/>
              </a:solidFill>
            </c:spPr>
          </c:marker>
          <c:dLbls>
            <c:spPr>
              <a:solidFill>
                <a:schemeClr val="accent5">
                  <a:lumMod val="5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Sheet2!$C$28:$C$30</c:f>
              <c:strCache>
                <c:ptCount val="3"/>
                <c:pt idx="0">
                  <c:v>Training</c:v>
                </c:pt>
                <c:pt idx="1">
                  <c:v>Validation</c:v>
                </c:pt>
                <c:pt idx="2">
                  <c:v>Test </c:v>
                </c:pt>
              </c:strCache>
            </c:strRef>
          </c:cat>
          <c:val>
            <c:numRef>
              <c:f>Sheet2!$D$28:$D$30</c:f>
              <c:numCache>
                <c:formatCode>0.0%</c:formatCode>
                <c:ptCount val="3"/>
                <c:pt idx="0">
                  <c:v>0.82758620689655171</c:v>
                </c:pt>
                <c:pt idx="1">
                  <c:v>0.33333333333333331</c:v>
                </c:pt>
                <c:pt idx="2">
                  <c:v>0.89473684210526316</c:v>
                </c:pt>
              </c:numCache>
            </c:numRef>
          </c:val>
          <c:smooth val="0"/>
          <c:extLst>
            <c:ext xmlns:c16="http://schemas.microsoft.com/office/drawing/2014/chart" uri="{C3380CC4-5D6E-409C-BE32-E72D297353CC}">
              <c16:uniqueId val="{00000000-5FF4-425F-8106-2B0760DA93C2}"/>
            </c:ext>
          </c:extLst>
        </c:ser>
        <c:ser>
          <c:idx val="1"/>
          <c:order val="1"/>
          <c:tx>
            <c:strRef>
              <c:f>Sheet2!$E$27</c:f>
              <c:strCache>
                <c:ptCount val="1"/>
                <c:pt idx="0">
                  <c:v>Over sampled data</c:v>
                </c:pt>
              </c:strCache>
            </c:strRef>
          </c:tx>
          <c:spPr>
            <a:ln w="28575" cap="rnd">
              <a:solidFill>
                <a:schemeClr val="accent2"/>
              </a:solidFill>
              <a:round/>
            </a:ln>
            <a:effectLst/>
          </c:spPr>
          <c:marker>
            <c:symbol val="square"/>
            <c:size val="5"/>
            <c:spPr>
              <a:solidFill>
                <a:srgbClr val="002060"/>
              </a:solidFill>
              <a:ln>
                <a:solidFill>
                  <a:srgbClr val="002060"/>
                </a:solidFill>
              </a:ln>
            </c:spPr>
          </c:marker>
          <c:dLbls>
            <c:spPr>
              <a:solidFill>
                <a:schemeClr val="accent2">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00FF"/>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Sheet2!$C$28:$C$30</c:f>
              <c:strCache>
                <c:ptCount val="3"/>
                <c:pt idx="0">
                  <c:v>Training</c:v>
                </c:pt>
                <c:pt idx="1">
                  <c:v>Validation</c:v>
                </c:pt>
                <c:pt idx="2">
                  <c:v>Test </c:v>
                </c:pt>
              </c:strCache>
            </c:strRef>
          </c:cat>
          <c:val>
            <c:numRef>
              <c:f>Sheet2!$E$28:$E$30</c:f>
              <c:numCache>
                <c:formatCode>0.0%</c:formatCode>
                <c:ptCount val="3"/>
                <c:pt idx="0">
                  <c:v>0.96296296296296291</c:v>
                </c:pt>
                <c:pt idx="1">
                  <c:v>1</c:v>
                </c:pt>
                <c:pt idx="2">
                  <c:v>0.17808219178082191</c:v>
                </c:pt>
              </c:numCache>
            </c:numRef>
          </c:val>
          <c:smooth val="0"/>
          <c:extLst>
            <c:ext xmlns:c16="http://schemas.microsoft.com/office/drawing/2014/chart" uri="{C3380CC4-5D6E-409C-BE32-E72D297353CC}">
              <c16:uniqueId val="{00000001-5FF4-425F-8106-2B0760DA93C2}"/>
            </c:ext>
          </c:extLst>
        </c:ser>
        <c:dLbls>
          <c:showLegendKey val="0"/>
          <c:showVal val="0"/>
          <c:showCatName val="0"/>
          <c:showSerName val="0"/>
          <c:showPercent val="0"/>
          <c:showBubbleSize val="0"/>
        </c:dLbls>
        <c:marker val="1"/>
        <c:smooth val="0"/>
        <c:axId val="1552974271"/>
        <c:axId val="47599791"/>
      </c:lineChart>
      <c:catAx>
        <c:axId val="1552974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99791"/>
        <c:crosses val="autoZero"/>
        <c:auto val="1"/>
        <c:lblAlgn val="ctr"/>
        <c:lblOffset val="100"/>
        <c:noMultiLvlLbl val="0"/>
      </c:catAx>
      <c:valAx>
        <c:axId val="47599791"/>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2974271"/>
        <c:crosses val="autoZero"/>
        <c:crossBetween val="between"/>
      </c:valAx>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solidFill>
      <a:schemeClr val="bg1"/>
    </a:solidFill>
    <a:ln w="12700" cap="flat" cmpd="sng" algn="ctr">
      <a:solidFill>
        <a:srgbClr val="002060"/>
      </a:solidFill>
      <a:round/>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b="1">
                <a:solidFill>
                  <a:sysClr val="windowText" lastClr="000000"/>
                </a:solidFill>
              </a:rPr>
              <a:t>Sensitivity</a:t>
            </a:r>
          </a:p>
        </c:rich>
      </c:tx>
      <c:overlay val="0"/>
      <c:spPr>
        <a:noFill/>
        <a:ln>
          <a:noFill/>
        </a:ln>
        <a:effectLst/>
      </c:spPr>
    </c:title>
    <c:autoTitleDeleted val="0"/>
    <c:plotArea>
      <c:layout/>
      <c:lineChart>
        <c:grouping val="standard"/>
        <c:varyColors val="0"/>
        <c:ser>
          <c:idx val="0"/>
          <c:order val="0"/>
          <c:tx>
            <c:strRef>
              <c:f>Sheet2!$D$32</c:f>
              <c:strCache>
                <c:ptCount val="1"/>
                <c:pt idx="0">
                  <c:v>Original Data</c:v>
                </c:pt>
              </c:strCache>
            </c:strRef>
          </c:tx>
          <c:spPr>
            <a:ln w="25400">
              <a:solidFill>
                <a:srgbClr val="00B050"/>
              </a:solidFill>
            </a:ln>
            <a:effectLst/>
          </c:spPr>
          <c:marker>
            <c:spPr>
              <a:solidFill>
                <a:srgbClr val="002060"/>
              </a:solidFill>
            </c:spPr>
          </c:marker>
          <c:dLbls>
            <c:spPr>
              <a:solidFill>
                <a:schemeClr val="accent5">
                  <a:lumMod val="5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Sheet2!$C$33:$C$35</c:f>
              <c:strCache>
                <c:ptCount val="3"/>
                <c:pt idx="0">
                  <c:v>Training</c:v>
                </c:pt>
                <c:pt idx="1">
                  <c:v>Validation</c:v>
                </c:pt>
                <c:pt idx="2">
                  <c:v>Test </c:v>
                </c:pt>
              </c:strCache>
            </c:strRef>
          </c:cat>
          <c:val>
            <c:numRef>
              <c:f>Sheet2!$D$33:$D$35</c:f>
              <c:numCache>
                <c:formatCode>0.0%</c:formatCode>
                <c:ptCount val="3"/>
                <c:pt idx="0">
                  <c:v>0.45283018867924529</c:v>
                </c:pt>
                <c:pt idx="1">
                  <c:v>0.3</c:v>
                </c:pt>
                <c:pt idx="2">
                  <c:v>0.62962962962962965</c:v>
                </c:pt>
              </c:numCache>
            </c:numRef>
          </c:val>
          <c:smooth val="0"/>
          <c:extLst>
            <c:ext xmlns:c16="http://schemas.microsoft.com/office/drawing/2014/chart" uri="{C3380CC4-5D6E-409C-BE32-E72D297353CC}">
              <c16:uniqueId val="{00000000-1077-4BC6-803E-E2622315A3E6}"/>
            </c:ext>
          </c:extLst>
        </c:ser>
        <c:ser>
          <c:idx val="1"/>
          <c:order val="1"/>
          <c:tx>
            <c:strRef>
              <c:f>Sheet2!$E$32</c:f>
              <c:strCache>
                <c:ptCount val="1"/>
                <c:pt idx="0">
                  <c:v>Over sampled data</c:v>
                </c:pt>
              </c:strCache>
            </c:strRef>
          </c:tx>
          <c:spPr>
            <a:ln w="28575" cap="rnd">
              <a:solidFill>
                <a:schemeClr val="accent2"/>
              </a:solidFill>
              <a:round/>
            </a:ln>
            <a:effectLst/>
          </c:spPr>
          <c:marker>
            <c:symbol val="square"/>
            <c:size val="5"/>
            <c:spPr>
              <a:solidFill>
                <a:srgbClr val="002060"/>
              </a:solidFill>
              <a:ln>
                <a:solidFill>
                  <a:srgbClr val="002060"/>
                </a:solidFill>
              </a:ln>
            </c:spPr>
          </c:marker>
          <c:dLbls>
            <c:spPr>
              <a:solidFill>
                <a:schemeClr val="accent2">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00FF"/>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Sheet2!$C$33:$C$35</c:f>
              <c:strCache>
                <c:ptCount val="3"/>
                <c:pt idx="0">
                  <c:v>Training</c:v>
                </c:pt>
                <c:pt idx="1">
                  <c:v>Validation</c:v>
                </c:pt>
                <c:pt idx="2">
                  <c:v>Test </c:v>
                </c:pt>
              </c:strCache>
            </c:strRef>
          </c:cat>
          <c:val>
            <c:numRef>
              <c:f>Sheet2!$E$33:$E$35</c:f>
              <c:numCache>
                <c:formatCode>0.0%</c:formatCode>
                <c:ptCount val="3"/>
                <c:pt idx="0">
                  <c:v>0.96296296296296291</c:v>
                </c:pt>
                <c:pt idx="1">
                  <c:v>0.94444444444444442</c:v>
                </c:pt>
                <c:pt idx="2">
                  <c:v>0.72222222222222221</c:v>
                </c:pt>
              </c:numCache>
            </c:numRef>
          </c:val>
          <c:smooth val="0"/>
          <c:extLst>
            <c:ext xmlns:c16="http://schemas.microsoft.com/office/drawing/2014/chart" uri="{C3380CC4-5D6E-409C-BE32-E72D297353CC}">
              <c16:uniqueId val="{00000001-1077-4BC6-803E-E2622315A3E6}"/>
            </c:ext>
          </c:extLst>
        </c:ser>
        <c:dLbls>
          <c:showLegendKey val="0"/>
          <c:showVal val="0"/>
          <c:showCatName val="0"/>
          <c:showSerName val="0"/>
          <c:showPercent val="0"/>
          <c:showBubbleSize val="0"/>
        </c:dLbls>
        <c:marker val="1"/>
        <c:smooth val="0"/>
        <c:axId val="1552974271"/>
        <c:axId val="47599791"/>
      </c:lineChart>
      <c:catAx>
        <c:axId val="1552974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99791"/>
        <c:crosses val="autoZero"/>
        <c:auto val="1"/>
        <c:lblAlgn val="ctr"/>
        <c:lblOffset val="100"/>
        <c:noMultiLvlLbl val="0"/>
      </c:catAx>
      <c:valAx>
        <c:axId val="47599791"/>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2974271"/>
        <c:crosses val="autoZero"/>
        <c:crossBetween val="between"/>
      </c:valAx>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solidFill>
      <a:schemeClr val="bg1"/>
    </a:solidFill>
    <a:ln w="12700" cap="flat" cmpd="sng" algn="ctr">
      <a:solidFill>
        <a:srgbClr val="002060"/>
      </a:solidFill>
      <a:round/>
    </a:ln>
    <a:effectLst/>
  </c:spPr>
  <c:txPr>
    <a:bodyPr/>
    <a:lstStyle/>
    <a:p>
      <a:pPr>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b="1">
                <a:solidFill>
                  <a:sysClr val="windowText" lastClr="000000"/>
                </a:solidFill>
              </a:rPr>
              <a:t>Mis-classification rate</a:t>
            </a:r>
          </a:p>
        </c:rich>
      </c:tx>
      <c:overlay val="0"/>
      <c:spPr>
        <a:noFill/>
        <a:ln>
          <a:noFill/>
        </a:ln>
        <a:effectLst/>
      </c:spPr>
    </c:title>
    <c:autoTitleDeleted val="0"/>
    <c:plotArea>
      <c:layout/>
      <c:lineChart>
        <c:grouping val="standard"/>
        <c:varyColors val="0"/>
        <c:ser>
          <c:idx val="0"/>
          <c:order val="0"/>
          <c:tx>
            <c:strRef>
              <c:f>Sheet2!$D$37</c:f>
              <c:strCache>
                <c:ptCount val="1"/>
                <c:pt idx="0">
                  <c:v>Original Data</c:v>
                </c:pt>
              </c:strCache>
            </c:strRef>
          </c:tx>
          <c:spPr>
            <a:ln w="25400">
              <a:solidFill>
                <a:srgbClr val="00B050"/>
              </a:solidFill>
            </a:ln>
            <a:effectLst/>
          </c:spPr>
          <c:marker>
            <c:spPr>
              <a:solidFill>
                <a:srgbClr val="002060"/>
              </a:solidFill>
            </c:spPr>
          </c:marker>
          <c:dLbls>
            <c:spPr>
              <a:solidFill>
                <a:schemeClr val="accent5">
                  <a:lumMod val="5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Sheet2!$C$38:$C$40</c:f>
              <c:strCache>
                <c:ptCount val="3"/>
                <c:pt idx="0">
                  <c:v>Training</c:v>
                </c:pt>
                <c:pt idx="1">
                  <c:v>Validation</c:v>
                </c:pt>
                <c:pt idx="2">
                  <c:v>Test </c:v>
                </c:pt>
              </c:strCache>
            </c:strRef>
          </c:cat>
          <c:val>
            <c:numRef>
              <c:f>Sheet2!$D$38:$D$40</c:f>
              <c:numCache>
                <c:formatCode>0.0%</c:formatCode>
                <c:ptCount val="3"/>
                <c:pt idx="0">
                  <c:v>1.7000000000000001E-2</c:v>
                </c:pt>
                <c:pt idx="1">
                  <c:v>1.9E-2</c:v>
                </c:pt>
                <c:pt idx="2">
                  <c:v>1.7999999999999999E-2</c:v>
                </c:pt>
              </c:numCache>
            </c:numRef>
          </c:val>
          <c:smooth val="0"/>
          <c:extLst>
            <c:ext xmlns:c16="http://schemas.microsoft.com/office/drawing/2014/chart" uri="{C3380CC4-5D6E-409C-BE32-E72D297353CC}">
              <c16:uniqueId val="{00000000-4B25-4EE9-A095-F6A71A9A62BE}"/>
            </c:ext>
          </c:extLst>
        </c:ser>
        <c:ser>
          <c:idx val="1"/>
          <c:order val="1"/>
          <c:tx>
            <c:strRef>
              <c:f>Sheet2!$E$37</c:f>
              <c:strCache>
                <c:ptCount val="1"/>
                <c:pt idx="0">
                  <c:v>Over sampled data</c:v>
                </c:pt>
              </c:strCache>
            </c:strRef>
          </c:tx>
          <c:spPr>
            <a:ln w="28575" cap="rnd">
              <a:solidFill>
                <a:schemeClr val="accent2"/>
              </a:solidFill>
              <a:round/>
            </a:ln>
            <a:effectLst/>
          </c:spPr>
          <c:marker>
            <c:symbol val="square"/>
            <c:size val="5"/>
            <c:spPr>
              <a:solidFill>
                <a:srgbClr val="002060"/>
              </a:solidFill>
              <a:ln>
                <a:solidFill>
                  <a:srgbClr val="002060"/>
                </a:solidFill>
              </a:ln>
            </c:spPr>
          </c:marker>
          <c:dLbls>
            <c:spPr>
              <a:solidFill>
                <a:schemeClr val="accent2">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00FF"/>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Sheet2!$C$38:$C$40</c:f>
              <c:strCache>
                <c:ptCount val="3"/>
                <c:pt idx="0">
                  <c:v>Training</c:v>
                </c:pt>
                <c:pt idx="1">
                  <c:v>Validation</c:v>
                </c:pt>
                <c:pt idx="2">
                  <c:v>Test </c:v>
                </c:pt>
              </c:strCache>
            </c:strRef>
          </c:cat>
          <c:val>
            <c:numRef>
              <c:f>Sheet2!$E$38:$E$40</c:f>
              <c:numCache>
                <c:formatCode>0.0%</c:formatCode>
                <c:ptCount val="3"/>
                <c:pt idx="0">
                  <c:v>3.6999999999999998E-2</c:v>
                </c:pt>
                <c:pt idx="1">
                  <c:v>2.7E-2</c:v>
                </c:pt>
                <c:pt idx="2">
                  <c:v>9.6000000000000002E-2</c:v>
                </c:pt>
              </c:numCache>
            </c:numRef>
          </c:val>
          <c:smooth val="0"/>
          <c:extLst>
            <c:ext xmlns:c16="http://schemas.microsoft.com/office/drawing/2014/chart" uri="{C3380CC4-5D6E-409C-BE32-E72D297353CC}">
              <c16:uniqueId val="{00000001-4B25-4EE9-A095-F6A71A9A62BE}"/>
            </c:ext>
          </c:extLst>
        </c:ser>
        <c:dLbls>
          <c:showLegendKey val="0"/>
          <c:showVal val="0"/>
          <c:showCatName val="0"/>
          <c:showSerName val="0"/>
          <c:showPercent val="0"/>
          <c:showBubbleSize val="0"/>
        </c:dLbls>
        <c:marker val="1"/>
        <c:smooth val="0"/>
        <c:axId val="1552974271"/>
        <c:axId val="47599791"/>
      </c:lineChart>
      <c:catAx>
        <c:axId val="1552974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99791"/>
        <c:crosses val="autoZero"/>
        <c:auto val="1"/>
        <c:lblAlgn val="ctr"/>
        <c:lblOffset val="100"/>
        <c:noMultiLvlLbl val="0"/>
      </c:catAx>
      <c:valAx>
        <c:axId val="47599791"/>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2974271"/>
        <c:crosses val="autoZero"/>
        <c:crossBetween val="between"/>
      </c:valAx>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solidFill>
      <a:schemeClr val="bg1"/>
    </a:solidFill>
    <a:ln w="12700" cap="flat" cmpd="sng" algn="ctr">
      <a:solidFill>
        <a:srgbClr val="002060"/>
      </a:solidFill>
      <a:round/>
    </a:ln>
    <a:effectLst/>
  </c:spPr>
  <c:txPr>
    <a:bodyPr/>
    <a:lstStyle/>
    <a:p>
      <a:pPr>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b="1">
                <a:solidFill>
                  <a:sysClr val="windowText" lastClr="000000"/>
                </a:solidFill>
              </a:rPr>
              <a:t>F1 score</a:t>
            </a:r>
          </a:p>
        </c:rich>
      </c:tx>
      <c:overlay val="0"/>
      <c:spPr>
        <a:noFill/>
        <a:ln>
          <a:noFill/>
        </a:ln>
        <a:effectLst/>
      </c:spPr>
    </c:title>
    <c:autoTitleDeleted val="0"/>
    <c:plotArea>
      <c:layout/>
      <c:lineChart>
        <c:grouping val="standard"/>
        <c:varyColors val="0"/>
        <c:ser>
          <c:idx val="0"/>
          <c:order val="0"/>
          <c:tx>
            <c:strRef>
              <c:f>Sheet2!$D$42</c:f>
              <c:strCache>
                <c:ptCount val="1"/>
                <c:pt idx="0">
                  <c:v>Original Data</c:v>
                </c:pt>
              </c:strCache>
            </c:strRef>
          </c:tx>
          <c:spPr>
            <a:ln w="25400">
              <a:solidFill>
                <a:srgbClr val="00B050"/>
              </a:solidFill>
            </a:ln>
            <a:effectLst/>
          </c:spPr>
          <c:marker>
            <c:spPr>
              <a:solidFill>
                <a:srgbClr val="002060"/>
              </a:solidFill>
            </c:spPr>
          </c:marker>
          <c:dLbls>
            <c:spPr>
              <a:solidFill>
                <a:schemeClr val="accent5">
                  <a:lumMod val="5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Sheet2!$C$43:$C$45</c:f>
              <c:strCache>
                <c:ptCount val="3"/>
                <c:pt idx="0">
                  <c:v>Training</c:v>
                </c:pt>
                <c:pt idx="1">
                  <c:v>Validation</c:v>
                </c:pt>
                <c:pt idx="2">
                  <c:v>Test </c:v>
                </c:pt>
              </c:strCache>
            </c:strRef>
          </c:cat>
          <c:val>
            <c:numRef>
              <c:f>Sheet2!$D$43:$D$45</c:f>
              <c:numCache>
                <c:formatCode>0.0%</c:formatCode>
                <c:ptCount val="3"/>
                <c:pt idx="0">
                  <c:v>0.58561124121779862</c:v>
                </c:pt>
                <c:pt idx="1">
                  <c:v>0.31577451444812887</c:v>
                </c:pt>
                <c:pt idx="2">
                  <c:v>0.73947540983606552</c:v>
                </c:pt>
              </c:numCache>
            </c:numRef>
          </c:val>
          <c:smooth val="0"/>
          <c:extLst>
            <c:ext xmlns:c16="http://schemas.microsoft.com/office/drawing/2014/chart" uri="{C3380CC4-5D6E-409C-BE32-E72D297353CC}">
              <c16:uniqueId val="{00000000-DEB0-408F-BE3E-93A29EE76694}"/>
            </c:ext>
          </c:extLst>
        </c:ser>
        <c:ser>
          <c:idx val="1"/>
          <c:order val="1"/>
          <c:tx>
            <c:strRef>
              <c:f>Sheet2!$E$42</c:f>
              <c:strCache>
                <c:ptCount val="1"/>
                <c:pt idx="0">
                  <c:v>Over sampled data</c:v>
                </c:pt>
              </c:strCache>
            </c:strRef>
          </c:tx>
          <c:spPr>
            <a:ln w="28575" cap="rnd">
              <a:solidFill>
                <a:schemeClr val="accent2"/>
              </a:solidFill>
              <a:round/>
            </a:ln>
            <a:effectLst/>
          </c:spPr>
          <c:marker>
            <c:symbol val="square"/>
            <c:size val="5"/>
            <c:spPr>
              <a:solidFill>
                <a:srgbClr val="002060"/>
              </a:solidFill>
              <a:ln>
                <a:solidFill>
                  <a:srgbClr val="002060"/>
                </a:solidFill>
              </a:ln>
            </c:spPr>
          </c:marker>
          <c:dLbls>
            <c:dLbl>
              <c:idx val="2"/>
              <c:layout>
                <c:manualLayout>
                  <c:x val="1.6695639257881929E-2"/>
                  <c:y val="-1.063063709792293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EB0-408F-BE3E-93A29EE76694}"/>
                </c:ext>
              </c:extLst>
            </c:dLbl>
            <c:spPr>
              <a:solidFill>
                <a:schemeClr val="accent2">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00FF"/>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Sheet2!$C$43:$C$45</c:f>
              <c:strCache>
                <c:ptCount val="3"/>
                <c:pt idx="0">
                  <c:v>Training</c:v>
                </c:pt>
                <c:pt idx="1">
                  <c:v>Validation</c:v>
                </c:pt>
                <c:pt idx="2">
                  <c:v>Test </c:v>
                </c:pt>
              </c:strCache>
            </c:strRef>
          </c:cat>
          <c:val>
            <c:numRef>
              <c:f>Sheet2!$E$43:$E$45</c:f>
              <c:numCache>
                <c:formatCode>0.0%</c:formatCode>
                <c:ptCount val="3"/>
                <c:pt idx="0">
                  <c:v>0.96296296296296291</c:v>
                </c:pt>
                <c:pt idx="1">
                  <c:v>0.97142857142857142</c:v>
                </c:pt>
                <c:pt idx="2">
                  <c:v>0.2857142857142857</c:v>
                </c:pt>
              </c:numCache>
            </c:numRef>
          </c:val>
          <c:smooth val="0"/>
          <c:extLst>
            <c:ext xmlns:c16="http://schemas.microsoft.com/office/drawing/2014/chart" uri="{C3380CC4-5D6E-409C-BE32-E72D297353CC}">
              <c16:uniqueId val="{00000001-DEB0-408F-BE3E-93A29EE76694}"/>
            </c:ext>
          </c:extLst>
        </c:ser>
        <c:dLbls>
          <c:showLegendKey val="0"/>
          <c:showVal val="0"/>
          <c:showCatName val="0"/>
          <c:showSerName val="0"/>
          <c:showPercent val="0"/>
          <c:showBubbleSize val="0"/>
        </c:dLbls>
        <c:marker val="1"/>
        <c:smooth val="0"/>
        <c:axId val="1552974271"/>
        <c:axId val="47599791"/>
      </c:lineChart>
      <c:catAx>
        <c:axId val="1552974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99791"/>
        <c:crosses val="autoZero"/>
        <c:auto val="1"/>
        <c:lblAlgn val="ctr"/>
        <c:lblOffset val="100"/>
        <c:noMultiLvlLbl val="0"/>
      </c:catAx>
      <c:valAx>
        <c:axId val="47599791"/>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2974271"/>
        <c:crosses val="autoZero"/>
        <c:crossBetween val="between"/>
      </c:valAx>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solidFill>
      <a:schemeClr val="bg1"/>
    </a:solidFill>
    <a:ln w="12700" cap="flat" cmpd="sng" algn="ctr">
      <a:solidFill>
        <a:srgbClr val="002060"/>
      </a:solidFill>
      <a:round/>
    </a:ln>
    <a:effectLst/>
  </c:spPr>
  <c:txPr>
    <a:bodyPr/>
    <a:lstStyle/>
    <a:p>
      <a:pPr>
        <a:defRPr/>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2e55df5c47_3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22e55df5c47_3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120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variables appear important?  </a:t>
            </a:r>
            <a:endParaRPr sz="1800">
              <a:solidFill>
                <a:srgbClr val="695D46"/>
              </a:solidFill>
              <a:latin typeface="Open Sans"/>
              <a:ea typeface="Open Sans"/>
              <a:cs typeface="Open Sans"/>
              <a:sym typeface="Open Sans"/>
            </a:endParaRPr>
          </a:p>
          <a:p>
            <a:pPr indent="-342900" lvl="0" marL="457200" rtl="0" algn="just">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trends or patterns have you identified that are relevant to the business problem?  </a:t>
            </a:r>
            <a:endParaRPr sz="1800">
              <a:solidFill>
                <a:srgbClr val="695D46"/>
              </a:solidFill>
              <a:latin typeface="Open Sans"/>
              <a:ea typeface="Open Sans"/>
              <a:cs typeface="Open Sans"/>
              <a:sym typeface="Open Sans"/>
            </a:endParaRPr>
          </a:p>
          <a:p>
            <a:pPr indent="-342900" lvl="0" marL="457200" rtl="0" algn="just">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interesting variable relationships have you discovered?  Include visualizations to support your observations.  </a:t>
            </a:r>
            <a:endParaRPr sz="1800">
              <a:solidFill>
                <a:srgbClr val="695D46"/>
              </a:solidFill>
              <a:latin typeface="Open Sans"/>
              <a:ea typeface="Open Sans"/>
              <a:cs typeface="Open Sans"/>
              <a:sym typeface="Open Sans"/>
            </a:endParaRPr>
          </a:p>
          <a:p>
            <a:pPr indent="0" lvl="0" marL="457200" rtl="0" algn="just">
              <a:lnSpc>
                <a:spcPct val="115000"/>
              </a:lnSpc>
              <a:spcBef>
                <a:spcPts val="1200"/>
              </a:spcBef>
              <a:spcAft>
                <a:spcPts val="0"/>
              </a:spcAft>
              <a:buSzPts val="1100"/>
              <a:buNone/>
            </a:pPr>
            <a:r>
              <a:t/>
            </a:r>
            <a:endParaRPr sz="1800">
              <a:solidFill>
                <a:srgbClr val="695D46"/>
              </a:solidFill>
              <a:latin typeface="Open Sans"/>
              <a:ea typeface="Open Sans"/>
              <a:cs typeface="Open Sans"/>
              <a:sym typeface="Open Sans"/>
            </a:endParaRPr>
          </a:p>
          <a:p>
            <a:pPr indent="0" lvl="0" marL="0" rtl="0" algn="l">
              <a:lnSpc>
                <a:spcPct val="100000"/>
              </a:lnSpc>
              <a:spcBef>
                <a:spcPts val="120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2e55df5c47_3_6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22e55df5c47_3_6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120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variables appear important?  </a:t>
            </a:r>
            <a:endParaRPr sz="1800">
              <a:solidFill>
                <a:srgbClr val="695D46"/>
              </a:solidFill>
              <a:latin typeface="Open Sans"/>
              <a:ea typeface="Open Sans"/>
              <a:cs typeface="Open Sans"/>
              <a:sym typeface="Open Sans"/>
            </a:endParaRPr>
          </a:p>
          <a:p>
            <a:pPr indent="-342900" lvl="0" marL="457200" rtl="0" algn="just">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trends or patterns have you identified that are relevant to the business problem?  </a:t>
            </a:r>
            <a:endParaRPr sz="1800">
              <a:solidFill>
                <a:srgbClr val="695D46"/>
              </a:solidFill>
              <a:latin typeface="Open Sans"/>
              <a:ea typeface="Open Sans"/>
              <a:cs typeface="Open Sans"/>
              <a:sym typeface="Open Sans"/>
            </a:endParaRPr>
          </a:p>
          <a:p>
            <a:pPr indent="-342900" lvl="0" marL="457200" rtl="0" algn="just">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interesting variable relationships have you discovered?  Include visualizations to support your observations.  </a:t>
            </a:r>
            <a:endParaRPr sz="1800">
              <a:solidFill>
                <a:srgbClr val="695D46"/>
              </a:solidFill>
              <a:latin typeface="Open Sans"/>
              <a:ea typeface="Open Sans"/>
              <a:cs typeface="Open Sans"/>
              <a:sym typeface="Open Sans"/>
            </a:endParaRPr>
          </a:p>
          <a:p>
            <a:pPr indent="0" lvl="0" marL="457200" rtl="0" algn="just">
              <a:lnSpc>
                <a:spcPct val="115000"/>
              </a:lnSpc>
              <a:spcBef>
                <a:spcPts val="1200"/>
              </a:spcBef>
              <a:spcAft>
                <a:spcPts val="0"/>
              </a:spcAft>
              <a:buSzPts val="1100"/>
              <a:buNone/>
            </a:pPr>
            <a:r>
              <a:t/>
            </a:r>
            <a:endParaRPr sz="1800">
              <a:solidFill>
                <a:srgbClr val="695D46"/>
              </a:solidFill>
              <a:latin typeface="Open Sans"/>
              <a:ea typeface="Open Sans"/>
              <a:cs typeface="Open Sans"/>
              <a:sym typeface="Open Sans"/>
            </a:endParaRPr>
          </a:p>
          <a:p>
            <a:pPr indent="0" lvl="0" marL="0" rtl="0" algn="l">
              <a:lnSpc>
                <a:spcPct val="100000"/>
              </a:lnSpc>
              <a:spcBef>
                <a:spcPts val="120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2e55df5c47_3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22e55df5c47_3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120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variables appear important?  </a:t>
            </a:r>
            <a:endParaRPr sz="1800">
              <a:solidFill>
                <a:srgbClr val="695D46"/>
              </a:solidFill>
              <a:latin typeface="Open Sans"/>
              <a:ea typeface="Open Sans"/>
              <a:cs typeface="Open Sans"/>
              <a:sym typeface="Open Sans"/>
            </a:endParaRPr>
          </a:p>
          <a:p>
            <a:pPr indent="-342900" lvl="0" marL="457200" rtl="0" algn="just">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trends or patterns have you identified that are relevant to the business problem?  </a:t>
            </a:r>
            <a:endParaRPr sz="1800">
              <a:solidFill>
                <a:srgbClr val="695D46"/>
              </a:solidFill>
              <a:latin typeface="Open Sans"/>
              <a:ea typeface="Open Sans"/>
              <a:cs typeface="Open Sans"/>
              <a:sym typeface="Open Sans"/>
            </a:endParaRPr>
          </a:p>
          <a:p>
            <a:pPr indent="-342900" lvl="0" marL="457200" rtl="0" algn="just">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interesting variable relationships have you discovered?  Include visualizations to support your observations.  </a:t>
            </a:r>
            <a:endParaRPr sz="1800">
              <a:solidFill>
                <a:srgbClr val="695D46"/>
              </a:solidFill>
              <a:latin typeface="Open Sans"/>
              <a:ea typeface="Open Sans"/>
              <a:cs typeface="Open Sans"/>
              <a:sym typeface="Open Sans"/>
            </a:endParaRPr>
          </a:p>
          <a:p>
            <a:pPr indent="0" lvl="0" marL="457200" rtl="0" algn="just">
              <a:lnSpc>
                <a:spcPct val="115000"/>
              </a:lnSpc>
              <a:spcBef>
                <a:spcPts val="1200"/>
              </a:spcBef>
              <a:spcAft>
                <a:spcPts val="0"/>
              </a:spcAft>
              <a:buSzPts val="1100"/>
              <a:buNone/>
            </a:pPr>
            <a:r>
              <a:t/>
            </a:r>
            <a:endParaRPr sz="1800">
              <a:solidFill>
                <a:srgbClr val="695D46"/>
              </a:solidFill>
              <a:latin typeface="Open Sans"/>
              <a:ea typeface="Open Sans"/>
              <a:cs typeface="Open Sans"/>
              <a:sym typeface="Open Sans"/>
            </a:endParaRPr>
          </a:p>
          <a:p>
            <a:pPr indent="0" lvl="0" marL="0" rtl="0" algn="l">
              <a:lnSpc>
                <a:spcPct val="100000"/>
              </a:lnSpc>
              <a:spcBef>
                <a:spcPts val="120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2e55df5c47_3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22e55df5c47_3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We have used test data for all above performance variables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Over sampling leads to better the performance for both training and validation but leads to reducing the accuracy drastically on test owing to high degree of </a:t>
            </a:r>
            <a:r>
              <a:rPr b="1" lang="en-US"/>
              <a:t>overfitting</a:t>
            </a:r>
            <a:r>
              <a:rPr lang="en-US"/>
              <a:t> the data to training and validation!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We tried a variety of cut-offs and finally closed with 0.4 that could predict our rare event accurately and as high as possible!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2e55df5c47_2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22e55df5c47_2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2e55df5c47_4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22e55df5c47_4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2e55df5c47_4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22e55df5c47_4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2e55df5c47_3_7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g22e55df5c47_3_7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2e55df5c47_3_7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g22e55df5c47_3_7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2e55df5c47_3_7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g22e55df5c47_3_7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2e55df5c47_1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22e55df5c47_1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2e55df5c47_3_7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22e55df5c47_3_7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2e55df5c47_1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g22e55df5c47_1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2e55df5c47_3_7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g22e55df5c47_3_7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2e55df5c47_1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g22e55df5c47_1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2e55df5c47_3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g22e55df5c47_3_7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2e55df5c47_2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22e55df5c47_2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2e55df5c47_2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g22e55df5c47_2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2e55df5c47_2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g22e55df5c47_2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2e55df5c47_2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g22e55df5c47_2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2e55df5c47_2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g22e55df5c47_2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2e55df5c47_2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g22e55df5c47_2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2e55df5c47_2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g22e55df5c47_2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2e55df5c47_2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g22e55df5c47_2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2e55df5c47_1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g22e55df5c47_1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2e55df5c47_1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g22e55df5c47_1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2e55df5c47_2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22e55df5c47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2e55df5c47_2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22e55df5c47_2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120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variables appear important?  </a:t>
            </a:r>
            <a:endParaRPr sz="1800">
              <a:solidFill>
                <a:srgbClr val="695D46"/>
              </a:solidFill>
              <a:latin typeface="Open Sans"/>
              <a:ea typeface="Open Sans"/>
              <a:cs typeface="Open Sans"/>
              <a:sym typeface="Open Sans"/>
            </a:endParaRPr>
          </a:p>
          <a:p>
            <a:pPr indent="-342900" lvl="0" marL="457200" rtl="0" algn="just">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trends or patterns have you identified that are relevant to the business problem?  </a:t>
            </a:r>
            <a:endParaRPr sz="1800">
              <a:solidFill>
                <a:srgbClr val="695D46"/>
              </a:solidFill>
              <a:latin typeface="Open Sans"/>
              <a:ea typeface="Open Sans"/>
              <a:cs typeface="Open Sans"/>
              <a:sym typeface="Open Sans"/>
            </a:endParaRPr>
          </a:p>
          <a:p>
            <a:pPr indent="-342900" lvl="0" marL="457200" rtl="0" algn="just">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interesting variable relationships have you discovered?  Include visualizations to support your observations.  </a:t>
            </a:r>
            <a:endParaRPr sz="1800">
              <a:solidFill>
                <a:srgbClr val="695D46"/>
              </a:solidFill>
              <a:latin typeface="Open Sans"/>
              <a:ea typeface="Open Sans"/>
              <a:cs typeface="Open Sans"/>
              <a:sym typeface="Open Sans"/>
            </a:endParaRPr>
          </a:p>
          <a:p>
            <a:pPr indent="0" lvl="0" marL="457200" rtl="0" algn="just">
              <a:lnSpc>
                <a:spcPct val="115000"/>
              </a:lnSpc>
              <a:spcBef>
                <a:spcPts val="1200"/>
              </a:spcBef>
              <a:spcAft>
                <a:spcPts val="0"/>
              </a:spcAft>
              <a:buClr>
                <a:schemeClr val="dk1"/>
              </a:buClr>
              <a:buSzPts val="1100"/>
              <a:buFont typeface="Arial"/>
              <a:buNone/>
            </a:pPr>
            <a:r>
              <a:t/>
            </a:r>
            <a:endParaRPr sz="1800">
              <a:solidFill>
                <a:srgbClr val="695D46"/>
              </a:solidFill>
              <a:latin typeface="Open Sans"/>
              <a:ea typeface="Open Sans"/>
              <a:cs typeface="Open Sans"/>
              <a:sym typeface="Open Sans"/>
            </a:endParaRPr>
          </a:p>
          <a:p>
            <a:pPr indent="0" lvl="0" marL="0" rtl="0" algn="l">
              <a:lnSpc>
                <a:spcPct val="100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2e55df5c47_3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2e55df5c47_3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120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variables appear important?  </a:t>
            </a:r>
            <a:endParaRPr sz="1800">
              <a:solidFill>
                <a:srgbClr val="695D46"/>
              </a:solidFill>
              <a:latin typeface="Open Sans"/>
              <a:ea typeface="Open Sans"/>
              <a:cs typeface="Open Sans"/>
              <a:sym typeface="Open Sans"/>
            </a:endParaRPr>
          </a:p>
          <a:p>
            <a:pPr indent="-342900" lvl="0" marL="457200" rtl="0" algn="just">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trends or patterns have you identified that are relevant to the business problem?  </a:t>
            </a:r>
            <a:endParaRPr sz="1800">
              <a:solidFill>
                <a:srgbClr val="695D46"/>
              </a:solidFill>
              <a:latin typeface="Open Sans"/>
              <a:ea typeface="Open Sans"/>
              <a:cs typeface="Open Sans"/>
              <a:sym typeface="Open Sans"/>
            </a:endParaRPr>
          </a:p>
          <a:p>
            <a:pPr indent="-342900" lvl="0" marL="457200" rtl="0" algn="just">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interesting variable relationships have you discovered?  Include visualizations to support your observations.  </a:t>
            </a:r>
            <a:endParaRPr sz="1800">
              <a:solidFill>
                <a:srgbClr val="695D46"/>
              </a:solidFill>
              <a:latin typeface="Open Sans"/>
              <a:ea typeface="Open Sans"/>
              <a:cs typeface="Open Sans"/>
              <a:sym typeface="Open Sans"/>
            </a:endParaRPr>
          </a:p>
          <a:p>
            <a:pPr indent="0" lvl="0" marL="457200" rtl="0" algn="just">
              <a:lnSpc>
                <a:spcPct val="115000"/>
              </a:lnSpc>
              <a:spcBef>
                <a:spcPts val="1200"/>
              </a:spcBef>
              <a:spcAft>
                <a:spcPts val="0"/>
              </a:spcAft>
              <a:buSzPts val="1100"/>
              <a:buNone/>
            </a:pPr>
            <a:r>
              <a:t/>
            </a:r>
            <a:endParaRPr sz="1800">
              <a:solidFill>
                <a:srgbClr val="695D46"/>
              </a:solidFill>
              <a:latin typeface="Open Sans"/>
              <a:ea typeface="Open Sans"/>
              <a:cs typeface="Open Sans"/>
              <a:sym typeface="Open Sans"/>
            </a:endParaRPr>
          </a:p>
          <a:p>
            <a:pPr indent="0" lvl="0" marL="0" rtl="0" algn="l">
              <a:lnSpc>
                <a:spcPct val="100000"/>
              </a:lnSpc>
              <a:spcBef>
                <a:spcPts val="120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2e55df5c47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22e55df5c47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120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variables appear important?  </a:t>
            </a:r>
            <a:endParaRPr sz="1800">
              <a:solidFill>
                <a:srgbClr val="695D46"/>
              </a:solidFill>
              <a:latin typeface="Open Sans"/>
              <a:ea typeface="Open Sans"/>
              <a:cs typeface="Open Sans"/>
              <a:sym typeface="Open Sans"/>
            </a:endParaRPr>
          </a:p>
          <a:p>
            <a:pPr indent="-342900" lvl="0" marL="457200" rtl="0" algn="just">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trends or patterns have you identified that are relevant to the business problem?  </a:t>
            </a:r>
            <a:endParaRPr sz="1800">
              <a:solidFill>
                <a:srgbClr val="695D46"/>
              </a:solidFill>
              <a:latin typeface="Open Sans"/>
              <a:ea typeface="Open Sans"/>
              <a:cs typeface="Open Sans"/>
              <a:sym typeface="Open Sans"/>
            </a:endParaRPr>
          </a:p>
          <a:p>
            <a:pPr indent="-342900" lvl="0" marL="457200" rtl="0" algn="just">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interesting variable relationships have you discovered?  Include visualizations to support your observations.  </a:t>
            </a:r>
            <a:endParaRPr sz="1800">
              <a:solidFill>
                <a:srgbClr val="695D46"/>
              </a:solidFill>
              <a:latin typeface="Open Sans"/>
              <a:ea typeface="Open Sans"/>
              <a:cs typeface="Open Sans"/>
              <a:sym typeface="Open Sans"/>
            </a:endParaRPr>
          </a:p>
          <a:p>
            <a:pPr indent="0" lvl="0" marL="457200" rtl="0" algn="just">
              <a:lnSpc>
                <a:spcPct val="115000"/>
              </a:lnSpc>
              <a:spcBef>
                <a:spcPts val="1200"/>
              </a:spcBef>
              <a:spcAft>
                <a:spcPts val="0"/>
              </a:spcAft>
              <a:buSzPts val="1100"/>
              <a:buNone/>
            </a:pPr>
            <a:r>
              <a:t/>
            </a:r>
            <a:endParaRPr sz="1800">
              <a:solidFill>
                <a:srgbClr val="695D46"/>
              </a:solidFill>
              <a:latin typeface="Open Sans"/>
              <a:ea typeface="Open Sans"/>
              <a:cs typeface="Open Sans"/>
              <a:sym typeface="Open Sans"/>
            </a:endParaRPr>
          </a:p>
          <a:p>
            <a:pPr indent="0" lvl="0" marL="0" rtl="0" algn="l">
              <a:lnSpc>
                <a:spcPct val="100000"/>
              </a:lnSpc>
              <a:spcBef>
                <a:spcPts val="120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2"/>
          <p:cNvGrpSpPr/>
          <p:nvPr/>
        </p:nvGrpSpPr>
        <p:grpSpPr>
          <a:xfrm>
            <a:off x="1004144" y="1022025"/>
            <a:ext cx="7136668" cy="152400"/>
            <a:chOff x="1346429" y="1011300"/>
            <a:chExt cx="6452100" cy="152400"/>
          </a:xfrm>
        </p:grpSpPr>
        <p:cxnSp>
          <p:nvCxnSpPr>
            <p:cNvPr id="13" name="Google Shape;13;p2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2"/>
          <p:cNvGrpSpPr/>
          <p:nvPr/>
        </p:nvGrpSpPr>
        <p:grpSpPr>
          <a:xfrm>
            <a:off x="1004151" y="3969100"/>
            <a:ext cx="7136668" cy="152400"/>
            <a:chOff x="1346435" y="3969088"/>
            <a:chExt cx="6452100" cy="152400"/>
          </a:xfrm>
        </p:grpSpPr>
        <p:cxnSp>
          <p:nvCxnSpPr>
            <p:cNvPr id="16" name="Google Shape;16;p2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2"/>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9" name="Google Shape;19;p22"/>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3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1"/>
          <p:cNvSpPr txBox="1"/>
          <p:nvPr>
            <p:ph hasCustomPrompt="1" type="title"/>
          </p:nvPr>
        </p:nvSpPr>
        <p:spPr>
          <a:xfrm>
            <a:off x="311700" y="1304850"/>
            <a:ext cx="8520600" cy="1538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lnSpc>
                <a:spcPct val="100000"/>
              </a:lnSpc>
              <a:spcBef>
                <a:spcPts val="0"/>
              </a:spcBef>
              <a:spcAft>
                <a:spcPts val="0"/>
              </a:spcAft>
              <a:buClr>
                <a:schemeClr val="accent3"/>
              </a:buClr>
              <a:buSzPts val="13000"/>
              <a:buNone/>
              <a:defRPr sz="13000">
                <a:solidFill>
                  <a:schemeClr val="accent3"/>
                </a:solidFill>
              </a:defRPr>
            </a:lvl2pPr>
            <a:lvl3pPr lvl="2" algn="ctr">
              <a:lnSpc>
                <a:spcPct val="100000"/>
              </a:lnSpc>
              <a:spcBef>
                <a:spcPts val="0"/>
              </a:spcBef>
              <a:spcAft>
                <a:spcPts val="0"/>
              </a:spcAft>
              <a:buClr>
                <a:schemeClr val="accent3"/>
              </a:buClr>
              <a:buSzPts val="13000"/>
              <a:buNone/>
              <a:defRPr sz="13000">
                <a:solidFill>
                  <a:schemeClr val="accent3"/>
                </a:solidFill>
              </a:defRPr>
            </a:lvl3pPr>
            <a:lvl4pPr lvl="3" algn="ctr">
              <a:lnSpc>
                <a:spcPct val="100000"/>
              </a:lnSpc>
              <a:spcBef>
                <a:spcPts val="0"/>
              </a:spcBef>
              <a:spcAft>
                <a:spcPts val="0"/>
              </a:spcAft>
              <a:buClr>
                <a:schemeClr val="accent3"/>
              </a:buClr>
              <a:buSzPts val="13000"/>
              <a:buNone/>
              <a:defRPr sz="13000">
                <a:solidFill>
                  <a:schemeClr val="accent3"/>
                </a:solidFill>
              </a:defRPr>
            </a:lvl4pPr>
            <a:lvl5pPr lvl="4" algn="ctr">
              <a:lnSpc>
                <a:spcPct val="100000"/>
              </a:lnSpc>
              <a:spcBef>
                <a:spcPts val="0"/>
              </a:spcBef>
              <a:spcAft>
                <a:spcPts val="0"/>
              </a:spcAft>
              <a:buClr>
                <a:schemeClr val="accent3"/>
              </a:buClr>
              <a:buSzPts val="13000"/>
              <a:buNone/>
              <a:defRPr sz="13000">
                <a:solidFill>
                  <a:schemeClr val="accent3"/>
                </a:solidFill>
              </a:defRPr>
            </a:lvl5pPr>
            <a:lvl6pPr lvl="5" algn="ctr">
              <a:lnSpc>
                <a:spcPct val="100000"/>
              </a:lnSpc>
              <a:spcBef>
                <a:spcPts val="0"/>
              </a:spcBef>
              <a:spcAft>
                <a:spcPts val="0"/>
              </a:spcAft>
              <a:buClr>
                <a:schemeClr val="accent3"/>
              </a:buClr>
              <a:buSzPts val="13000"/>
              <a:buNone/>
              <a:defRPr sz="13000">
                <a:solidFill>
                  <a:schemeClr val="accent3"/>
                </a:solidFill>
              </a:defRPr>
            </a:lvl6pPr>
            <a:lvl7pPr lvl="6" algn="ctr">
              <a:lnSpc>
                <a:spcPct val="100000"/>
              </a:lnSpc>
              <a:spcBef>
                <a:spcPts val="0"/>
              </a:spcBef>
              <a:spcAft>
                <a:spcPts val="0"/>
              </a:spcAft>
              <a:buClr>
                <a:schemeClr val="accent3"/>
              </a:buClr>
              <a:buSzPts val="13000"/>
              <a:buNone/>
              <a:defRPr sz="13000">
                <a:solidFill>
                  <a:schemeClr val="accent3"/>
                </a:solidFill>
              </a:defRPr>
            </a:lvl7pPr>
            <a:lvl8pPr lvl="7" algn="ctr">
              <a:lnSpc>
                <a:spcPct val="100000"/>
              </a:lnSpc>
              <a:spcBef>
                <a:spcPts val="0"/>
              </a:spcBef>
              <a:spcAft>
                <a:spcPts val="0"/>
              </a:spcAft>
              <a:buClr>
                <a:schemeClr val="accent3"/>
              </a:buClr>
              <a:buSzPts val="13000"/>
              <a:buNone/>
              <a:defRPr sz="13000">
                <a:solidFill>
                  <a:schemeClr val="accent3"/>
                </a:solidFill>
              </a:defRPr>
            </a:lvl8pPr>
            <a:lvl9pPr lvl="8" algn="ctr">
              <a:lnSpc>
                <a:spcPct val="100000"/>
              </a:lnSpc>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31"/>
          <p:cNvSpPr txBox="1"/>
          <p:nvPr>
            <p:ph idx="1" type="body"/>
          </p:nvPr>
        </p:nvSpPr>
        <p:spPr>
          <a:xfrm>
            <a:off x="311700" y="299565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9" name="Google Shape;59;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23"/>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4" name="Google Shape;24;p2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5" name="Google Shape;2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24"/>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4"/>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29" name="Google Shape;2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2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2" name="Google Shape;32;p25"/>
          <p:cNvSpPr txBox="1"/>
          <p:nvPr>
            <p:ph idx="1" type="body"/>
          </p:nvPr>
        </p:nvSpPr>
        <p:spPr>
          <a:xfrm>
            <a:off x="311700" y="1266175"/>
            <a:ext cx="3999900" cy="33027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25"/>
          <p:cNvSpPr txBox="1"/>
          <p:nvPr>
            <p:ph idx="2" type="body"/>
          </p:nvPr>
        </p:nvSpPr>
        <p:spPr>
          <a:xfrm>
            <a:off x="4832400" y="1266175"/>
            <a:ext cx="3999900" cy="33027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2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7" name="Google Shape;3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2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2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28"/>
          <p:cNvSpPr txBox="1"/>
          <p:nvPr>
            <p:ph type="title"/>
          </p:nvPr>
        </p:nvSpPr>
        <p:spPr>
          <a:xfrm>
            <a:off x="490250" y="526350"/>
            <a:ext cx="56136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dk2"/>
              </a:buClr>
              <a:buSzPts val="5400"/>
              <a:buNone/>
              <a:defRPr b="0" sz="5400">
                <a:solidFill>
                  <a:schemeClr val="dk2"/>
                </a:solidFill>
              </a:defRPr>
            </a:lvl1pPr>
            <a:lvl2pPr lvl="1" algn="l">
              <a:lnSpc>
                <a:spcPct val="100000"/>
              </a:lnSpc>
              <a:spcBef>
                <a:spcPts val="0"/>
              </a:spcBef>
              <a:spcAft>
                <a:spcPts val="0"/>
              </a:spcAft>
              <a:buClr>
                <a:schemeClr val="dk2"/>
              </a:buClr>
              <a:buSzPts val="5400"/>
              <a:buNone/>
              <a:defRPr b="0" sz="5400">
                <a:solidFill>
                  <a:schemeClr val="dk2"/>
                </a:solidFill>
              </a:defRPr>
            </a:lvl2pPr>
            <a:lvl3pPr lvl="2" algn="l">
              <a:lnSpc>
                <a:spcPct val="100000"/>
              </a:lnSpc>
              <a:spcBef>
                <a:spcPts val="0"/>
              </a:spcBef>
              <a:spcAft>
                <a:spcPts val="0"/>
              </a:spcAft>
              <a:buClr>
                <a:schemeClr val="dk2"/>
              </a:buClr>
              <a:buSzPts val="5400"/>
              <a:buNone/>
              <a:defRPr b="0" sz="5400">
                <a:solidFill>
                  <a:schemeClr val="dk2"/>
                </a:solidFill>
              </a:defRPr>
            </a:lvl3pPr>
            <a:lvl4pPr lvl="3" algn="l">
              <a:lnSpc>
                <a:spcPct val="100000"/>
              </a:lnSpc>
              <a:spcBef>
                <a:spcPts val="0"/>
              </a:spcBef>
              <a:spcAft>
                <a:spcPts val="0"/>
              </a:spcAft>
              <a:buClr>
                <a:schemeClr val="dk2"/>
              </a:buClr>
              <a:buSzPts val="5400"/>
              <a:buNone/>
              <a:defRPr b="0" sz="5400">
                <a:solidFill>
                  <a:schemeClr val="dk2"/>
                </a:solidFill>
              </a:defRPr>
            </a:lvl4pPr>
            <a:lvl5pPr lvl="4" algn="l">
              <a:lnSpc>
                <a:spcPct val="100000"/>
              </a:lnSpc>
              <a:spcBef>
                <a:spcPts val="0"/>
              </a:spcBef>
              <a:spcAft>
                <a:spcPts val="0"/>
              </a:spcAft>
              <a:buClr>
                <a:schemeClr val="dk2"/>
              </a:buClr>
              <a:buSzPts val="5400"/>
              <a:buNone/>
              <a:defRPr b="0" sz="5400">
                <a:solidFill>
                  <a:schemeClr val="dk2"/>
                </a:solidFill>
              </a:defRPr>
            </a:lvl5pPr>
            <a:lvl6pPr lvl="5" algn="l">
              <a:lnSpc>
                <a:spcPct val="100000"/>
              </a:lnSpc>
              <a:spcBef>
                <a:spcPts val="0"/>
              </a:spcBef>
              <a:spcAft>
                <a:spcPts val="0"/>
              </a:spcAft>
              <a:buClr>
                <a:schemeClr val="dk2"/>
              </a:buClr>
              <a:buSzPts val="5400"/>
              <a:buNone/>
              <a:defRPr b="0" sz="5400">
                <a:solidFill>
                  <a:schemeClr val="dk2"/>
                </a:solidFill>
              </a:defRPr>
            </a:lvl6pPr>
            <a:lvl7pPr lvl="6" algn="l">
              <a:lnSpc>
                <a:spcPct val="100000"/>
              </a:lnSpc>
              <a:spcBef>
                <a:spcPts val="0"/>
              </a:spcBef>
              <a:spcAft>
                <a:spcPts val="0"/>
              </a:spcAft>
              <a:buClr>
                <a:schemeClr val="dk2"/>
              </a:buClr>
              <a:buSzPts val="5400"/>
              <a:buNone/>
              <a:defRPr b="0" sz="5400">
                <a:solidFill>
                  <a:schemeClr val="dk2"/>
                </a:solidFill>
              </a:defRPr>
            </a:lvl7pPr>
            <a:lvl8pPr lvl="7" algn="l">
              <a:lnSpc>
                <a:spcPct val="100000"/>
              </a:lnSpc>
              <a:spcBef>
                <a:spcPts val="0"/>
              </a:spcBef>
              <a:spcAft>
                <a:spcPts val="0"/>
              </a:spcAft>
              <a:buClr>
                <a:schemeClr val="dk2"/>
              </a:buClr>
              <a:buSzPts val="5400"/>
              <a:buNone/>
              <a:defRPr b="0" sz="5400">
                <a:solidFill>
                  <a:schemeClr val="dk2"/>
                </a:solidFill>
              </a:defRPr>
            </a:lvl8pPr>
            <a:lvl9pPr lvl="8" algn="l">
              <a:lnSpc>
                <a:spcPct val="100000"/>
              </a:lnSpc>
              <a:spcBef>
                <a:spcPts val="0"/>
              </a:spcBef>
              <a:spcAft>
                <a:spcPts val="0"/>
              </a:spcAft>
              <a:buClr>
                <a:schemeClr val="dk2"/>
              </a:buClr>
              <a:buSzPts val="5400"/>
              <a:buNone/>
              <a:defRPr b="0" sz="5400">
                <a:solidFill>
                  <a:schemeClr val="dk2"/>
                </a:solidFill>
              </a:defRPr>
            </a:lvl9pPr>
          </a:lstStyle>
          <a:p/>
        </p:txBody>
      </p:sp>
      <p:sp>
        <p:nvSpPr>
          <p:cNvPr id="44" name="Google Shape;4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2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 name="Google Shape;47;p2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29"/>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9" name="Google Shape;49;p29"/>
          <p:cNvSpPr txBox="1"/>
          <p:nvPr>
            <p:ph idx="1" type="subTitle"/>
          </p:nvPr>
        </p:nvSpPr>
        <p:spPr>
          <a:xfrm>
            <a:off x="265500" y="27268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1" name="Google Shape;51;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30"/>
          <p:cNvSpPr txBox="1"/>
          <p:nvPr>
            <p:ph idx="1" type="body"/>
          </p:nvPr>
        </p:nvSpPr>
        <p:spPr>
          <a:xfrm>
            <a:off x="311700" y="42307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7" name="Google Shape;7;p2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8" name="Google Shape;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3.png"/><Relationship Id="rId10" Type="http://schemas.openxmlformats.org/officeDocument/2006/relationships/image" Target="../media/image28.png"/><Relationship Id="rId9"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29.png"/><Relationship Id="rId7" Type="http://schemas.openxmlformats.org/officeDocument/2006/relationships/image" Target="../media/image34.png"/><Relationship Id="rId8"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chart" Target="../charts/chart3.xml"/><Relationship Id="rId6" Type="http://schemas.openxmlformats.org/officeDocument/2006/relationships/chart" Target="../charts/chart4.xml"/><Relationship Id="rId7"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17.png"/><Relationship Id="rId5"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data.world/scuttlemonkey/starcraft-2-skillcraft-1" TargetMode="External"/><Relationship Id="rId4" Type="http://schemas.openxmlformats.org/officeDocument/2006/relationships/hyperlink" Target="https://starcraft2.com/en-us/media#screenshots-1" TargetMode="External"/><Relationship Id="rId10" Type="http://schemas.openxmlformats.org/officeDocument/2006/relationships/hyperlink" Target="https://www.beyondgames.biz/32134/the-future-of-esports-growth/#:~:text=The%20esports%20market%20is%20estimated,events%20and%20new%20platform%20launches" TargetMode="External"/><Relationship Id="rId9" Type="http://schemas.openxmlformats.org/officeDocument/2006/relationships/hyperlink" Target="https://news.blizzard.com/en-gb/starcraft2/13235353/winner-takes-all-iem-world-championship" TargetMode="External"/><Relationship Id="rId5" Type="http://schemas.openxmlformats.org/officeDocument/2006/relationships/hyperlink" Target="https://www.youtube.com/watch?v=3frQjtyogMs" TargetMode="External"/><Relationship Id="rId6" Type="http://schemas.openxmlformats.org/officeDocument/2006/relationships/hyperlink" Target="https://www.youtube.com/watch?v=7YFENdjm5Lw" TargetMode="External"/><Relationship Id="rId7" Type="http://schemas.openxmlformats.org/officeDocument/2006/relationships/hyperlink" Target="https://www.forbes.com/sites/brettknight/2022/05/06/the-most-valuable-esports-companies-2022/?sh=431072d1599f" TargetMode="External"/><Relationship Id="rId8" Type="http://schemas.openxmlformats.org/officeDocument/2006/relationships/hyperlink" Target="https://www.esportsearnings.com/games/151-starcraft-i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8.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3.png"/><Relationship Id="rId4" Type="http://schemas.openxmlformats.org/officeDocument/2006/relationships/image" Target="../media/image54.png"/><Relationship Id="rId5"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6.png"/><Relationship Id="rId4" Type="http://schemas.openxmlformats.org/officeDocument/2006/relationships/image" Target="../media/image60.png"/><Relationship Id="rId5"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51.png"/><Relationship Id="rId5"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9.png"/><Relationship Id="rId4" Type="http://schemas.openxmlformats.org/officeDocument/2006/relationships/image" Target="../media/image48.png"/><Relationship Id="rId5" Type="http://schemas.openxmlformats.org/officeDocument/2006/relationships/image" Target="../media/image69.png"/><Relationship Id="rId6"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7.png"/><Relationship Id="rId4" Type="http://schemas.openxmlformats.org/officeDocument/2006/relationships/image" Target="../media/image57.png"/><Relationship Id="rId5"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0.png"/><Relationship Id="rId4" Type="http://schemas.openxmlformats.org/officeDocument/2006/relationships/image" Target="../media/image62.png"/><Relationship Id="rId5"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6.png"/><Relationship Id="rId4" Type="http://schemas.openxmlformats.org/officeDocument/2006/relationships/image" Target="../media/image70.png"/><Relationship Id="rId5" Type="http://schemas.openxmlformats.org/officeDocument/2006/relationships/image" Target="../media/image7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2.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7.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3.png"/><Relationship Id="rId4" Type="http://schemas.openxmlformats.org/officeDocument/2006/relationships/image" Target="../media/image66.png"/><Relationship Id="rId5" Type="http://schemas.openxmlformats.org/officeDocument/2006/relationships/image" Target="../media/image79.png"/><Relationship Id="rId6" Type="http://schemas.openxmlformats.org/officeDocument/2006/relationships/image" Target="../media/image8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96.png"/><Relationship Id="rId4" Type="http://schemas.openxmlformats.org/officeDocument/2006/relationships/image" Target="../media/image93.png"/><Relationship Id="rId5" Type="http://schemas.openxmlformats.org/officeDocument/2006/relationships/image" Target="../media/image78.png"/><Relationship Id="rId6" Type="http://schemas.openxmlformats.org/officeDocument/2006/relationships/image" Target="../media/image8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91.png"/><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00.png"/><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5.png"/><Relationship Id="rId4" Type="http://schemas.openxmlformats.org/officeDocument/2006/relationships/image" Target="../media/image10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02.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2.png"/><Relationship Id="rId4" Type="http://schemas.openxmlformats.org/officeDocument/2006/relationships/image" Target="../media/image94.png"/><Relationship Id="rId5" Type="http://schemas.openxmlformats.org/officeDocument/2006/relationships/image" Target="../media/image88.png"/><Relationship Id="rId6" Type="http://schemas.openxmlformats.org/officeDocument/2006/relationships/image" Target="../media/image8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95.png"/><Relationship Id="rId4" Type="http://schemas.openxmlformats.org/officeDocument/2006/relationships/image" Target="../media/image103.png"/><Relationship Id="rId5" Type="http://schemas.openxmlformats.org/officeDocument/2006/relationships/image" Target="../media/image101.png"/><Relationship Id="rId6" Type="http://schemas.openxmlformats.org/officeDocument/2006/relationships/image" Target="../media/image97.png"/><Relationship Id="rId7" Type="http://schemas.openxmlformats.org/officeDocument/2006/relationships/image" Target="../media/image99.png"/><Relationship Id="rId8" Type="http://schemas.openxmlformats.org/officeDocument/2006/relationships/image" Target="../media/image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400"/>
              <a:buNone/>
            </a:pPr>
            <a:r>
              <a:rPr lang="en-US">
                <a:latin typeface="Calibri"/>
                <a:ea typeface="Calibri"/>
                <a:cs typeface="Calibri"/>
                <a:sym typeface="Calibri"/>
              </a:rPr>
              <a:t>Starcraft 2</a:t>
            </a:r>
            <a:endParaRPr>
              <a:latin typeface="Calibri"/>
              <a:ea typeface="Calibri"/>
              <a:cs typeface="Calibri"/>
              <a:sym typeface="Calibri"/>
            </a:endParaRPr>
          </a:p>
        </p:txBody>
      </p:sp>
      <p:sp>
        <p:nvSpPr>
          <p:cNvPr id="67" name="Google Shape;67;p1"/>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b="1" lang="en-US">
                <a:latin typeface="Calibri"/>
                <a:ea typeface="Calibri"/>
                <a:cs typeface="Calibri"/>
                <a:sym typeface="Calibri"/>
              </a:rPr>
              <a:t>Team 3</a:t>
            </a:r>
            <a:endParaRPr b="1">
              <a:latin typeface="Calibri"/>
              <a:ea typeface="Calibri"/>
              <a:cs typeface="Calibri"/>
              <a:sym typeface="Calibri"/>
            </a:endParaRPr>
          </a:p>
          <a:p>
            <a:pPr indent="0" lvl="0" marL="0" rtl="0" algn="ctr">
              <a:lnSpc>
                <a:spcPct val="100000"/>
              </a:lnSpc>
              <a:spcBef>
                <a:spcPts val="0"/>
              </a:spcBef>
              <a:spcAft>
                <a:spcPts val="0"/>
              </a:spcAft>
              <a:buSzPts val="2400"/>
              <a:buNone/>
            </a:pPr>
            <a:r>
              <a:rPr lang="en-US" sz="1200">
                <a:latin typeface="Calibri"/>
                <a:ea typeface="Calibri"/>
                <a:cs typeface="Calibri"/>
                <a:sym typeface="Calibri"/>
              </a:rPr>
              <a:t>Neehar Namjoshi, Nishita Rao, Pooja Shah, Shivam Kumar</a:t>
            </a:r>
            <a:endParaRPr sz="1200">
              <a:latin typeface="Calibri"/>
              <a:ea typeface="Calibri"/>
              <a:cs typeface="Calibri"/>
              <a:sym typeface="Calibri"/>
            </a:endParaRPr>
          </a:p>
        </p:txBody>
      </p:sp>
      <p:sp>
        <p:nvSpPr>
          <p:cNvPr id="68" name="Google Shape;6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2e55df5c47_3_51"/>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Outliers</a:t>
            </a:r>
            <a:endParaRPr>
              <a:latin typeface="Calibri"/>
              <a:ea typeface="Calibri"/>
              <a:cs typeface="Calibri"/>
              <a:sym typeface="Calibri"/>
            </a:endParaRPr>
          </a:p>
        </p:txBody>
      </p:sp>
      <p:sp>
        <p:nvSpPr>
          <p:cNvPr id="249" name="Google Shape;249;g22e55df5c47_3_51"/>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50" name="Google Shape;250;g22e55df5c47_3_51"/>
          <p:cNvPicPr preferRelativeResize="0"/>
          <p:nvPr/>
        </p:nvPicPr>
        <p:blipFill rotWithShape="1">
          <a:blip r:embed="rId3">
            <a:alphaModFix/>
          </a:blip>
          <a:srcRect b="0" l="0" r="43696" t="7321"/>
          <a:stretch/>
        </p:blipFill>
        <p:spPr>
          <a:xfrm>
            <a:off x="311700" y="832624"/>
            <a:ext cx="4184100" cy="4081347"/>
          </a:xfrm>
          <a:prstGeom prst="rect">
            <a:avLst/>
          </a:prstGeom>
          <a:noFill/>
          <a:ln cap="flat" cmpd="sng" w="38100">
            <a:solidFill>
              <a:srgbClr val="000000"/>
            </a:solidFill>
            <a:prstDash val="solid"/>
            <a:round/>
            <a:headEnd len="sm" w="sm" type="none"/>
            <a:tailEnd len="sm" w="sm" type="none"/>
          </a:ln>
        </p:spPr>
      </p:pic>
      <p:sp>
        <p:nvSpPr>
          <p:cNvPr id="251" name="Google Shape;251;g22e55df5c47_3_51"/>
          <p:cNvSpPr txBox="1"/>
          <p:nvPr/>
        </p:nvSpPr>
        <p:spPr>
          <a:xfrm>
            <a:off x="4926725" y="1045875"/>
            <a:ext cx="3969900" cy="27507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15000"/>
              </a:lnSpc>
              <a:spcBef>
                <a:spcPts val="120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Lot of outliers were identified across predictor variables</a:t>
            </a:r>
            <a:endParaRPr b="0" i="0" sz="1400" u="none" cap="none" strike="noStrike">
              <a:solidFill>
                <a:srgbClr val="000000"/>
              </a:solidFill>
              <a:latin typeface="Calibri"/>
              <a:ea typeface="Calibri"/>
              <a:cs typeface="Calibri"/>
              <a:sym typeface="Calibri"/>
            </a:endParaRPr>
          </a:p>
          <a:p>
            <a:pPr indent="0" lvl="0" marL="457200" marR="0" rtl="0" algn="just">
              <a:lnSpc>
                <a:spcPct val="115000"/>
              </a:lnSpc>
              <a:spcBef>
                <a:spcPts val="120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317500" lvl="0" marL="457200" marR="0" rtl="0" algn="just">
              <a:lnSpc>
                <a:spcPct val="115000"/>
              </a:lnSpc>
              <a:spcBef>
                <a:spcPts val="120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Highly skewed distributions</a:t>
            </a:r>
            <a:endParaRPr b="0" i="0" sz="1400" u="none" cap="none" strike="noStrike">
              <a:solidFill>
                <a:srgbClr val="000000"/>
              </a:solidFill>
              <a:latin typeface="Calibri"/>
              <a:ea typeface="Calibri"/>
              <a:cs typeface="Calibri"/>
              <a:sym typeface="Calibri"/>
            </a:endParaRPr>
          </a:p>
          <a:p>
            <a:pPr indent="0" lvl="0" marL="457200" marR="0" rtl="0" algn="just">
              <a:lnSpc>
                <a:spcPct val="115000"/>
              </a:lnSpc>
              <a:spcBef>
                <a:spcPts val="120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317500" lvl="0" marL="457200" marR="0" rtl="0" algn="just">
              <a:lnSpc>
                <a:spcPct val="115000"/>
              </a:lnSpc>
              <a:spcBef>
                <a:spcPts val="120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Exclusion of rows could lead to loss of information</a:t>
            </a:r>
            <a:endParaRPr b="0" i="0" sz="1400" u="none" cap="none" strike="noStrike">
              <a:solidFill>
                <a:srgbClr val="000000"/>
              </a:solidFill>
              <a:latin typeface="Calibri"/>
              <a:ea typeface="Calibri"/>
              <a:cs typeface="Calibri"/>
              <a:sym typeface="Calibri"/>
            </a:endParaRPr>
          </a:p>
          <a:p>
            <a:pPr indent="0" lvl="0" marL="0" marR="0" rtl="0" algn="just">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52" name="Google Shape;252;g22e55df5c47_3_51"/>
          <p:cNvSpPr txBox="1"/>
          <p:nvPr/>
        </p:nvSpPr>
        <p:spPr>
          <a:xfrm>
            <a:off x="5064300" y="3735100"/>
            <a:ext cx="3768000" cy="8313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sng" cap="none" strike="noStrike">
                <a:solidFill>
                  <a:srgbClr val="000000"/>
                </a:solidFill>
                <a:latin typeface="Calibri"/>
                <a:ea typeface="Calibri"/>
                <a:cs typeface="Calibri"/>
                <a:sym typeface="Calibri"/>
              </a:rPr>
              <a:t>Decision</a:t>
            </a:r>
            <a:endParaRPr b="1" i="0" sz="1400" u="sng"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Transformation of predictor variables </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to scale data</a:t>
            </a:r>
            <a:endParaRPr b="0" i="0" sz="1400" u="none" cap="none" strike="noStrike">
              <a:solidFill>
                <a:srgbClr val="000000"/>
              </a:solidFill>
              <a:latin typeface="Calibri"/>
              <a:ea typeface="Calibri"/>
              <a:cs typeface="Calibri"/>
              <a:sym typeface="Calibri"/>
            </a:endParaRPr>
          </a:p>
        </p:txBody>
      </p:sp>
      <p:sp>
        <p:nvSpPr>
          <p:cNvPr id="253" name="Google Shape;253;g22e55df5c47_3_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22e55df5c47_3_699"/>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Reducing Dimensionality </a:t>
            </a:r>
            <a:endParaRPr>
              <a:latin typeface="Calibri"/>
              <a:ea typeface="Calibri"/>
              <a:cs typeface="Calibri"/>
              <a:sym typeface="Calibri"/>
            </a:endParaRPr>
          </a:p>
        </p:txBody>
      </p:sp>
      <p:sp>
        <p:nvSpPr>
          <p:cNvPr id="259" name="Google Shape;259;g22e55df5c47_3_699"/>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60" name="Google Shape;260;g22e55df5c47_3_699"/>
          <p:cNvPicPr preferRelativeResize="0"/>
          <p:nvPr/>
        </p:nvPicPr>
        <p:blipFill rotWithShape="1">
          <a:blip r:embed="rId3">
            <a:alphaModFix/>
          </a:blip>
          <a:srcRect b="0" l="0" r="0" t="0"/>
          <a:stretch/>
        </p:blipFill>
        <p:spPr>
          <a:xfrm>
            <a:off x="1250408" y="908800"/>
            <a:ext cx="6673200" cy="2361275"/>
          </a:xfrm>
          <a:prstGeom prst="rect">
            <a:avLst/>
          </a:prstGeom>
          <a:noFill/>
          <a:ln cap="flat" cmpd="sng" w="38100">
            <a:solidFill>
              <a:srgbClr val="000000"/>
            </a:solidFill>
            <a:prstDash val="solid"/>
            <a:round/>
            <a:headEnd len="sm" w="sm" type="none"/>
            <a:tailEnd len="sm" w="sm" type="none"/>
          </a:ln>
        </p:spPr>
      </p:pic>
      <p:sp>
        <p:nvSpPr>
          <p:cNvPr id="261" name="Google Shape;261;g22e55df5c47_3_699"/>
          <p:cNvSpPr txBox="1"/>
          <p:nvPr/>
        </p:nvSpPr>
        <p:spPr>
          <a:xfrm>
            <a:off x="1713933" y="3303300"/>
            <a:ext cx="5148000" cy="414699"/>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0" i="1" lang="en-US" sz="1300" u="none" cap="none" strike="noStrike">
                <a:solidFill>
                  <a:srgbClr val="000000"/>
                </a:solidFill>
                <a:latin typeface="Calibri"/>
                <a:ea typeface="Calibri"/>
                <a:cs typeface="Calibri"/>
                <a:sym typeface="Calibri"/>
              </a:rPr>
              <a:t>Number of Actions Per Timestamp = Number of PACs </a:t>
            </a:r>
            <a:r>
              <a:rPr b="1" i="1" lang="en-US" sz="1300" u="none" cap="none" strike="noStrike">
                <a:solidFill>
                  <a:srgbClr val="000000"/>
                </a:solidFill>
                <a:latin typeface="Calibri"/>
                <a:ea typeface="Calibri"/>
                <a:cs typeface="Calibri"/>
                <a:sym typeface="Calibri"/>
              </a:rPr>
              <a:t>x </a:t>
            </a:r>
            <a:r>
              <a:rPr b="0" i="1" lang="en-US" sz="1300" u="none" cap="none" strike="noStrike">
                <a:solidFill>
                  <a:srgbClr val="000000"/>
                </a:solidFill>
                <a:latin typeface="Calibri"/>
                <a:ea typeface="Calibri"/>
                <a:cs typeface="Calibri"/>
                <a:sym typeface="Calibri"/>
              </a:rPr>
              <a:t>Actions in PACs </a:t>
            </a:r>
            <a:endParaRPr b="0" i="1" sz="1300" u="none" cap="none" strike="noStrike">
              <a:solidFill>
                <a:srgbClr val="000000"/>
              </a:solidFill>
              <a:latin typeface="Calibri"/>
              <a:ea typeface="Calibri"/>
              <a:cs typeface="Calibri"/>
              <a:sym typeface="Calibri"/>
            </a:endParaRPr>
          </a:p>
        </p:txBody>
      </p:sp>
      <p:sp>
        <p:nvSpPr>
          <p:cNvPr id="262" name="Google Shape;262;g22e55df5c47_3_699"/>
          <p:cNvSpPr txBox="1"/>
          <p:nvPr/>
        </p:nvSpPr>
        <p:spPr>
          <a:xfrm>
            <a:off x="1347758" y="3709775"/>
            <a:ext cx="6424275" cy="10467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sng" cap="none" strike="noStrike">
                <a:solidFill>
                  <a:srgbClr val="000000"/>
                </a:solidFill>
                <a:latin typeface="Calibri"/>
                <a:ea typeface="Calibri"/>
                <a:cs typeface="Calibri"/>
                <a:sym typeface="Calibri"/>
              </a:rPr>
              <a:t>Decision</a:t>
            </a:r>
            <a:endParaRPr b="1" i="0" sz="1400" u="sng" cap="none" strike="noStrike">
              <a:solidFill>
                <a:srgbClr val="000000"/>
              </a:solidFill>
              <a:latin typeface="Calibri"/>
              <a:ea typeface="Calibri"/>
              <a:cs typeface="Calibri"/>
              <a:sym typeface="Calibri"/>
            </a:endParaRPr>
          </a:p>
          <a:p>
            <a:pPr indent="-317500" lvl="0" marL="457200" marR="0" rtl="0" algn="ctr">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Introduction of interaction term to increase interpretability</a:t>
            </a:r>
            <a:endParaRPr b="0" i="0" sz="1400" u="none" cap="none" strike="noStrike">
              <a:solidFill>
                <a:srgbClr val="000000"/>
              </a:solidFill>
              <a:latin typeface="Calibri"/>
              <a:ea typeface="Calibri"/>
              <a:cs typeface="Calibri"/>
              <a:sym typeface="Calibri"/>
            </a:endParaRPr>
          </a:p>
          <a:p>
            <a:pPr indent="0" lvl="0" marL="45720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317500" lvl="0" marL="457200" marR="0" rtl="0" algn="ctr">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Ensure predictor variables are measured per timestamp </a:t>
            </a:r>
            <a:endParaRPr b="0" i="0" sz="1400" u="none" cap="none" strike="noStrike">
              <a:solidFill>
                <a:srgbClr val="000000"/>
              </a:solidFill>
              <a:latin typeface="Calibri"/>
              <a:ea typeface="Calibri"/>
              <a:cs typeface="Calibri"/>
              <a:sym typeface="Calibri"/>
            </a:endParaRPr>
          </a:p>
        </p:txBody>
      </p:sp>
      <p:sp>
        <p:nvSpPr>
          <p:cNvPr id="263" name="Google Shape;263;g22e55df5c47_3_6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22e55df5c47_3_56"/>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Significant Predictors - Correlation</a:t>
            </a:r>
            <a:endParaRPr>
              <a:latin typeface="Calibri"/>
              <a:ea typeface="Calibri"/>
              <a:cs typeface="Calibri"/>
              <a:sym typeface="Calibri"/>
            </a:endParaRPr>
          </a:p>
        </p:txBody>
      </p:sp>
      <p:pic>
        <p:nvPicPr>
          <p:cNvPr id="269" name="Google Shape;269;g22e55df5c47_3_56"/>
          <p:cNvPicPr preferRelativeResize="0"/>
          <p:nvPr/>
        </p:nvPicPr>
        <p:blipFill rotWithShape="1">
          <a:blip r:embed="rId3">
            <a:alphaModFix/>
          </a:blip>
          <a:srcRect b="0" l="0" r="0" t="0"/>
          <a:stretch/>
        </p:blipFill>
        <p:spPr>
          <a:xfrm>
            <a:off x="1124275" y="1034275"/>
            <a:ext cx="3002501" cy="2308325"/>
          </a:xfrm>
          <a:prstGeom prst="rect">
            <a:avLst/>
          </a:prstGeom>
          <a:noFill/>
          <a:ln cap="flat" cmpd="sng" w="38100">
            <a:solidFill>
              <a:srgbClr val="000000"/>
            </a:solidFill>
            <a:prstDash val="solid"/>
            <a:round/>
            <a:headEnd len="sm" w="sm" type="none"/>
            <a:tailEnd len="sm" w="sm" type="none"/>
          </a:ln>
        </p:spPr>
      </p:pic>
      <p:pic>
        <p:nvPicPr>
          <p:cNvPr id="270" name="Google Shape;270;g22e55df5c47_3_56"/>
          <p:cNvPicPr preferRelativeResize="0"/>
          <p:nvPr/>
        </p:nvPicPr>
        <p:blipFill rotWithShape="1">
          <a:blip r:embed="rId4">
            <a:alphaModFix/>
          </a:blip>
          <a:srcRect b="0" l="0" r="0" t="0"/>
          <a:stretch/>
        </p:blipFill>
        <p:spPr>
          <a:xfrm>
            <a:off x="5197426" y="1034275"/>
            <a:ext cx="3171174" cy="2308325"/>
          </a:xfrm>
          <a:prstGeom prst="rect">
            <a:avLst/>
          </a:prstGeom>
          <a:noFill/>
          <a:ln cap="flat" cmpd="sng" w="38100">
            <a:solidFill>
              <a:srgbClr val="000000"/>
            </a:solidFill>
            <a:prstDash val="solid"/>
            <a:round/>
            <a:headEnd len="sm" w="sm" type="none"/>
            <a:tailEnd len="sm" w="sm" type="none"/>
          </a:ln>
        </p:spPr>
      </p:pic>
      <p:sp>
        <p:nvSpPr>
          <p:cNvPr id="271" name="Google Shape;271;g22e55df5c47_3_56"/>
          <p:cNvSpPr txBox="1"/>
          <p:nvPr/>
        </p:nvSpPr>
        <p:spPr>
          <a:xfrm>
            <a:off x="1890676" y="3665786"/>
            <a:ext cx="6613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Correlation between target and predictor variables were explored</a:t>
            </a:r>
            <a:endParaRPr b="0" i="0" sz="1400" u="none" cap="none" strike="noStrike">
              <a:solidFill>
                <a:srgbClr val="000000"/>
              </a:solidFill>
              <a:latin typeface="Calibri"/>
              <a:ea typeface="Calibri"/>
              <a:cs typeface="Calibri"/>
              <a:sym typeface="Calibri"/>
            </a:endParaRPr>
          </a:p>
        </p:txBody>
      </p:sp>
      <p:sp>
        <p:nvSpPr>
          <p:cNvPr id="272" name="Google Shape;272;g22e55df5c47_3_56"/>
          <p:cNvSpPr txBox="1"/>
          <p:nvPr/>
        </p:nvSpPr>
        <p:spPr>
          <a:xfrm>
            <a:off x="2064258" y="4170211"/>
            <a:ext cx="5181000" cy="6156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sng" cap="none" strike="noStrike">
                <a:solidFill>
                  <a:srgbClr val="000000"/>
                </a:solidFill>
                <a:latin typeface="Calibri"/>
                <a:ea typeface="Calibri"/>
                <a:cs typeface="Calibri"/>
                <a:sym typeface="Calibri"/>
              </a:rPr>
              <a:t>Decision</a:t>
            </a:r>
            <a:endParaRPr b="1" i="0" sz="1400" u="sng"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Spread of data confirms some differentiation between target class</a:t>
            </a:r>
            <a:endParaRPr b="0" i="0" sz="1400" u="none" cap="none" strike="noStrike">
              <a:solidFill>
                <a:srgbClr val="000000"/>
              </a:solidFill>
              <a:latin typeface="Calibri"/>
              <a:ea typeface="Calibri"/>
              <a:cs typeface="Calibri"/>
              <a:sym typeface="Calibri"/>
            </a:endParaRPr>
          </a:p>
        </p:txBody>
      </p:sp>
      <p:sp>
        <p:nvSpPr>
          <p:cNvPr id="273" name="Google Shape;273;g22e55df5c47_3_56"/>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4" name="Google Shape;274;g22e55df5c47_3_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2e55df5c47_3_61"/>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Significant Predictors</a:t>
            </a:r>
            <a:endParaRPr>
              <a:latin typeface="Calibri"/>
              <a:ea typeface="Calibri"/>
              <a:cs typeface="Calibri"/>
              <a:sym typeface="Calibri"/>
            </a:endParaRPr>
          </a:p>
        </p:txBody>
      </p:sp>
      <p:sp>
        <p:nvSpPr>
          <p:cNvPr id="280" name="Google Shape;280;g22e55df5c47_3_61"/>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1" name="Google Shape;281;g22e55df5c47_3_61"/>
          <p:cNvSpPr txBox="1"/>
          <p:nvPr>
            <p:ph type="title"/>
          </p:nvPr>
        </p:nvSpPr>
        <p:spPr>
          <a:xfrm>
            <a:off x="1055115" y="1246021"/>
            <a:ext cx="2319900" cy="22164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600"/>
              <a:buNone/>
            </a:pPr>
            <a:r>
              <a:rPr lang="en-US" sz="2800">
                <a:solidFill>
                  <a:srgbClr val="000000"/>
                </a:solidFill>
                <a:latin typeface="Calibri"/>
                <a:ea typeface="Calibri"/>
                <a:cs typeface="Calibri"/>
                <a:sym typeface="Calibri"/>
              </a:rPr>
              <a:t>Selecting the most important variables</a:t>
            </a:r>
            <a:endParaRPr>
              <a:solidFill>
                <a:srgbClr val="000000"/>
              </a:solidFill>
              <a:latin typeface="Calibri"/>
              <a:ea typeface="Calibri"/>
              <a:cs typeface="Calibri"/>
              <a:sym typeface="Calibri"/>
            </a:endParaRPr>
          </a:p>
        </p:txBody>
      </p:sp>
      <p:sp>
        <p:nvSpPr>
          <p:cNvPr id="282" name="Google Shape;282;g22e55df5c47_3_61"/>
          <p:cNvSpPr txBox="1"/>
          <p:nvPr/>
        </p:nvSpPr>
        <p:spPr>
          <a:xfrm>
            <a:off x="1163321" y="3154616"/>
            <a:ext cx="2319900" cy="769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accent1"/>
                </a:solidFill>
                <a:latin typeface="Calibri"/>
                <a:ea typeface="Calibri"/>
                <a:cs typeface="Calibri"/>
                <a:sym typeface="Calibri"/>
              </a:rPr>
              <a:t>20</a:t>
            </a:r>
            <a:r>
              <a:rPr b="0" i="0" lang="en-US" sz="4400" u="none" cap="none" strike="noStrike">
                <a:solidFill>
                  <a:srgbClr val="000000"/>
                </a:solidFill>
                <a:latin typeface="Calibri"/>
                <a:ea typeface="Calibri"/>
                <a:cs typeface="Calibri"/>
                <a:sym typeface="Calibri"/>
              </a:rPr>
              <a:t> </a:t>
            </a:r>
            <a:r>
              <a:rPr b="1" i="0" lang="en-US" sz="2400" u="none" cap="none" strike="noStrike">
                <a:solidFill>
                  <a:srgbClr val="000000"/>
                </a:solidFill>
                <a:latin typeface="Calibri"/>
                <a:ea typeface="Calibri"/>
                <a:cs typeface="Calibri"/>
                <a:sym typeface="Calibri"/>
              </a:rPr>
              <a:t>→</a:t>
            </a:r>
            <a:r>
              <a:rPr b="0" i="0" lang="en-US" sz="4400" u="none" cap="none" strike="noStrike">
                <a:solidFill>
                  <a:srgbClr val="000000"/>
                </a:solidFill>
                <a:latin typeface="Calibri"/>
                <a:ea typeface="Calibri"/>
                <a:cs typeface="Calibri"/>
                <a:sym typeface="Calibri"/>
              </a:rPr>
              <a:t> </a:t>
            </a:r>
            <a:r>
              <a:rPr b="0" i="0" lang="en-US" sz="4400" u="none" cap="none" strike="noStrike">
                <a:solidFill>
                  <a:schemeClr val="accent1"/>
                </a:solidFill>
                <a:latin typeface="Calibri"/>
                <a:ea typeface="Calibri"/>
                <a:cs typeface="Calibri"/>
                <a:sym typeface="Calibri"/>
              </a:rPr>
              <a:t>8</a:t>
            </a:r>
            <a:endParaRPr b="0" i="0" sz="1400" u="none" cap="none" strike="noStrike">
              <a:solidFill>
                <a:srgbClr val="000000"/>
              </a:solidFill>
              <a:latin typeface="Calibri"/>
              <a:ea typeface="Calibri"/>
              <a:cs typeface="Calibri"/>
              <a:sym typeface="Calibri"/>
            </a:endParaRPr>
          </a:p>
        </p:txBody>
      </p:sp>
      <p:pic>
        <p:nvPicPr>
          <p:cNvPr id="283" name="Google Shape;283;g22e55df5c47_3_61"/>
          <p:cNvPicPr preferRelativeResize="0"/>
          <p:nvPr/>
        </p:nvPicPr>
        <p:blipFill rotWithShape="1">
          <a:blip r:embed="rId3">
            <a:alphaModFix/>
          </a:blip>
          <a:srcRect b="5907" l="0" r="0" t="0"/>
          <a:stretch/>
        </p:blipFill>
        <p:spPr>
          <a:xfrm>
            <a:off x="4039100" y="1831627"/>
            <a:ext cx="4162049" cy="1937350"/>
          </a:xfrm>
          <a:prstGeom prst="rect">
            <a:avLst/>
          </a:prstGeom>
          <a:noFill/>
          <a:ln cap="flat" cmpd="sng" w="38100">
            <a:solidFill>
              <a:srgbClr val="000000"/>
            </a:solidFill>
            <a:prstDash val="solid"/>
            <a:round/>
            <a:headEnd len="sm" w="sm" type="none"/>
            <a:tailEnd len="sm" w="sm" type="none"/>
          </a:ln>
        </p:spPr>
      </p:pic>
      <p:sp>
        <p:nvSpPr>
          <p:cNvPr id="284" name="Google Shape;284;g22e55df5c47_3_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
          <p:cNvSpPr txBox="1"/>
          <p:nvPr>
            <p:ph type="title"/>
          </p:nvPr>
        </p:nvSpPr>
        <p:spPr>
          <a:xfrm>
            <a:off x="552842" y="1875231"/>
            <a:ext cx="2468422" cy="22164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600"/>
              <a:buNone/>
            </a:pPr>
            <a:r>
              <a:rPr lang="en-US" sz="2000">
                <a:solidFill>
                  <a:srgbClr val="333300"/>
                </a:solidFill>
                <a:latin typeface="Calibri"/>
                <a:ea typeface="Calibri"/>
                <a:cs typeface="Calibri"/>
                <a:sym typeface="Calibri"/>
              </a:rPr>
              <a:t>Comparing the best sets of models to predict our </a:t>
            </a:r>
            <a:r>
              <a:rPr lang="en-US" sz="2000">
                <a:latin typeface="Calibri"/>
                <a:ea typeface="Calibri"/>
                <a:cs typeface="Calibri"/>
                <a:sym typeface="Calibri"/>
              </a:rPr>
              <a:t>RARE (2.7%)  class</a:t>
            </a:r>
            <a:r>
              <a:rPr lang="en-US" sz="2000">
                <a:solidFill>
                  <a:srgbClr val="333300"/>
                </a:solidFill>
                <a:latin typeface="Calibri"/>
                <a:ea typeface="Calibri"/>
                <a:cs typeface="Calibri"/>
                <a:sym typeface="Calibri"/>
              </a:rPr>
              <a:t>!</a:t>
            </a:r>
            <a:endParaRPr/>
          </a:p>
        </p:txBody>
      </p:sp>
      <p:sp>
        <p:nvSpPr>
          <p:cNvPr id="290" name="Google Shape;290;p5"/>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1" name="Google Shape;291;p5"/>
          <p:cNvSpPr txBox="1"/>
          <p:nvPr/>
        </p:nvSpPr>
        <p:spPr>
          <a:xfrm>
            <a:off x="311700" y="32150"/>
            <a:ext cx="8520600" cy="707400"/>
          </a:xfrm>
          <a:prstGeom prst="rect">
            <a:avLst/>
          </a:prstGeom>
          <a:noFill/>
          <a:ln>
            <a:noFill/>
          </a:ln>
        </p:spPr>
        <p:txBody>
          <a:bodyPr anchorCtr="0" anchor="t" bIns="91425" lIns="91425" spcFirstLastPara="1" rIns="91425" wrap="square" tIns="91425">
            <a:normAutofit fontScale="97500"/>
          </a:bodyPr>
          <a:lstStyle/>
          <a:p>
            <a:pPr indent="0" lvl="0" marL="0" marR="0" rtl="0" algn="l">
              <a:lnSpc>
                <a:spcPct val="100000"/>
              </a:lnSpc>
              <a:spcBef>
                <a:spcPts val="0"/>
              </a:spcBef>
              <a:spcAft>
                <a:spcPts val="0"/>
              </a:spcAft>
              <a:buClr>
                <a:schemeClr val="accent1"/>
              </a:buClr>
              <a:buSzPct val="115384"/>
              <a:buFont typeface="PT Sans Narrow"/>
              <a:buNone/>
            </a:pPr>
            <a:r>
              <a:rPr b="1" i="0" lang="en-US" sz="3200" u="none" cap="none" strike="noStrike">
                <a:solidFill>
                  <a:schemeClr val="accent1"/>
                </a:solidFill>
                <a:latin typeface="Calibri"/>
                <a:ea typeface="Calibri"/>
                <a:cs typeface="Calibri"/>
                <a:sym typeface="Calibri"/>
              </a:rPr>
              <a:t>Predicting the Cream </a:t>
            </a:r>
            <a:endParaRPr/>
          </a:p>
        </p:txBody>
      </p:sp>
      <p:pic>
        <p:nvPicPr>
          <p:cNvPr id="292" name="Google Shape;292;p5"/>
          <p:cNvPicPr preferRelativeResize="0"/>
          <p:nvPr/>
        </p:nvPicPr>
        <p:blipFill rotWithShape="1">
          <a:blip r:embed="rId3">
            <a:alphaModFix/>
          </a:blip>
          <a:srcRect b="0" l="0" r="0" t="0"/>
          <a:stretch/>
        </p:blipFill>
        <p:spPr>
          <a:xfrm>
            <a:off x="3408947" y="828709"/>
            <a:ext cx="4574502" cy="3270943"/>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293" name="Google Shape;293;p5"/>
          <p:cNvSpPr/>
          <p:nvPr/>
        </p:nvSpPr>
        <p:spPr>
          <a:xfrm>
            <a:off x="3132958" y="3711680"/>
            <a:ext cx="365760" cy="111512"/>
          </a:xfrm>
          <a:prstGeom prst="rightArrow">
            <a:avLst>
              <a:gd fmla="val 50000" name="adj1"/>
              <a:gd fmla="val 50000" name="adj2"/>
            </a:avLst>
          </a:prstGeom>
          <a:solidFill>
            <a:schemeClr val="accent1"/>
          </a:solidFill>
          <a:ln cap="flat" cmpd="sng" w="25400">
            <a:solidFill>
              <a:srgbClr val="AE4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4" name="Google Shape;294;p5"/>
          <p:cNvSpPr/>
          <p:nvPr/>
        </p:nvSpPr>
        <p:spPr>
          <a:xfrm>
            <a:off x="3146711" y="3952619"/>
            <a:ext cx="365760" cy="111512"/>
          </a:xfrm>
          <a:prstGeom prst="rightArrow">
            <a:avLst>
              <a:gd fmla="val 50000" name="adj1"/>
              <a:gd fmla="val 50000" name="adj2"/>
            </a:avLst>
          </a:prstGeom>
          <a:solidFill>
            <a:schemeClr val="accent1"/>
          </a:solidFill>
          <a:ln cap="flat" cmpd="sng" w="25400">
            <a:solidFill>
              <a:srgbClr val="AE4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295" name="Google Shape;295;p5"/>
          <p:cNvGrpSpPr/>
          <p:nvPr/>
        </p:nvGrpSpPr>
        <p:grpSpPr>
          <a:xfrm>
            <a:off x="-45536" y="4384806"/>
            <a:ext cx="9150918" cy="545813"/>
            <a:chOff x="38617" y="-44543"/>
            <a:chExt cx="9150918" cy="545813"/>
          </a:xfrm>
        </p:grpSpPr>
        <p:sp>
          <p:nvSpPr>
            <p:cNvPr id="296" name="Google Shape;296;p5"/>
            <p:cNvSpPr/>
            <p:nvPr/>
          </p:nvSpPr>
          <p:spPr>
            <a:xfrm rot="-5400000">
              <a:off x="-12593" y="285466"/>
              <a:ext cx="356247" cy="7535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txBox="1"/>
            <p:nvPr/>
          </p:nvSpPr>
          <p:spPr>
            <a:xfrm rot="-5400000">
              <a:off x="-12593" y="285466"/>
              <a:ext cx="356247" cy="75359"/>
            </a:xfrm>
            <a:prstGeom prst="rect">
              <a:avLst/>
            </a:prstGeom>
            <a:noFill/>
            <a:ln>
              <a:noFill/>
            </a:ln>
          </p:spPr>
          <p:txBody>
            <a:bodyPr anchorCtr="0" anchor="t" bIns="0" lIns="0" spcFirstLastPara="1" rIns="66450" wrap="square" tIns="0">
              <a:noAutofit/>
            </a:bodyPr>
            <a:lstStyle/>
            <a:p>
              <a:pPr indent="0" lvl="0" marL="0" marR="0" rtl="0" algn="r">
                <a:lnSpc>
                  <a:spcPct val="9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p:txBody>
        </p:sp>
        <p:sp>
          <p:nvSpPr>
            <p:cNvPr id="298" name="Google Shape;298;p5"/>
            <p:cNvSpPr/>
            <p:nvPr/>
          </p:nvSpPr>
          <p:spPr>
            <a:xfrm>
              <a:off x="203209" y="145023"/>
              <a:ext cx="925238" cy="356247"/>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txBox="1"/>
            <p:nvPr/>
          </p:nvSpPr>
          <p:spPr>
            <a:xfrm>
              <a:off x="203209" y="145023"/>
              <a:ext cx="925238" cy="356247"/>
            </a:xfrm>
            <a:prstGeom prst="rect">
              <a:avLst/>
            </a:prstGeom>
            <a:noFill/>
            <a:ln>
              <a:noFill/>
            </a:ln>
          </p:spPr>
          <p:txBody>
            <a:bodyPr anchorCtr="0" anchor="t" bIns="64000" lIns="64000" spcFirstLastPara="1" rIns="64000" wrap="square" tIns="66450">
              <a:noAutofit/>
            </a:bodyPr>
            <a:lstStyle/>
            <a:p>
              <a:pPr indent="-57150" lvl="1" marL="57150" marR="0" rtl="0" algn="l">
                <a:lnSpc>
                  <a:spcPct val="90000"/>
                </a:lnSpc>
                <a:spcBef>
                  <a:spcPts val="0"/>
                </a:spcBef>
                <a:spcAft>
                  <a:spcPts val="0"/>
                </a:spcAft>
                <a:buClr>
                  <a:srgbClr val="000000"/>
                </a:buClr>
                <a:buSzPts val="900"/>
                <a:buFont typeface="Arial"/>
                <a:buChar char="•"/>
              </a:pPr>
              <a:r>
                <a:rPr b="1" i="0" lang="en-US" sz="900" u="none" cap="none" strike="noStrike">
                  <a:solidFill>
                    <a:schemeClr val="lt1"/>
                  </a:solidFill>
                  <a:latin typeface="Arial"/>
                  <a:ea typeface="Arial"/>
                  <a:cs typeface="Arial"/>
                  <a:sym typeface="Arial"/>
                </a:rPr>
                <a:t>Neural network</a:t>
              </a:r>
              <a:endParaRPr/>
            </a:p>
          </p:txBody>
        </p:sp>
        <p:sp>
          <p:nvSpPr>
            <p:cNvPr id="300" name="Google Shape;300;p5"/>
            <p:cNvSpPr/>
            <p:nvPr/>
          </p:nvSpPr>
          <p:spPr>
            <a:xfrm>
              <a:off x="38617" y="-44543"/>
              <a:ext cx="329184" cy="330902"/>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rot="-5400000">
              <a:off x="1330920" y="284607"/>
              <a:ext cx="356247" cy="7535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txBox="1"/>
            <p:nvPr/>
          </p:nvSpPr>
          <p:spPr>
            <a:xfrm rot="-5400000">
              <a:off x="1330920" y="284607"/>
              <a:ext cx="356247" cy="75359"/>
            </a:xfrm>
            <a:prstGeom prst="rect">
              <a:avLst/>
            </a:prstGeom>
            <a:noFill/>
            <a:ln>
              <a:noFill/>
            </a:ln>
          </p:spPr>
          <p:txBody>
            <a:bodyPr anchorCtr="0" anchor="t" bIns="0" lIns="0" spcFirstLastPara="1" rIns="66450" wrap="square" tIns="0">
              <a:noAutofit/>
            </a:bodyPr>
            <a:lstStyle/>
            <a:p>
              <a:pPr indent="0" lvl="0" marL="0" marR="0" rtl="0" algn="r">
                <a:lnSpc>
                  <a:spcPct val="9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p:txBody>
        </p:sp>
        <p:sp>
          <p:nvSpPr>
            <p:cNvPr id="303" name="Google Shape;303;p5"/>
            <p:cNvSpPr/>
            <p:nvPr/>
          </p:nvSpPr>
          <p:spPr>
            <a:xfrm>
              <a:off x="1546724" y="144164"/>
              <a:ext cx="925238" cy="356247"/>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txBox="1"/>
            <p:nvPr/>
          </p:nvSpPr>
          <p:spPr>
            <a:xfrm>
              <a:off x="1546724" y="144164"/>
              <a:ext cx="925238" cy="356247"/>
            </a:xfrm>
            <a:prstGeom prst="rect">
              <a:avLst/>
            </a:prstGeom>
            <a:noFill/>
            <a:ln>
              <a:noFill/>
            </a:ln>
          </p:spPr>
          <p:txBody>
            <a:bodyPr anchorCtr="0" anchor="t" bIns="64000" lIns="64000" spcFirstLastPara="1" rIns="64000" wrap="square" tIns="66450">
              <a:noAutofit/>
            </a:bodyPr>
            <a:lstStyle/>
            <a:p>
              <a:pPr indent="-57150" lvl="1" marL="57150" marR="0" rtl="0" algn="l">
                <a:lnSpc>
                  <a:spcPct val="90000"/>
                </a:lnSpc>
                <a:spcBef>
                  <a:spcPts val="0"/>
                </a:spcBef>
                <a:spcAft>
                  <a:spcPts val="0"/>
                </a:spcAft>
                <a:buClr>
                  <a:srgbClr val="000000"/>
                </a:buClr>
                <a:buSzPts val="900"/>
                <a:buFont typeface="Arial"/>
                <a:buChar char="•"/>
              </a:pPr>
              <a:r>
                <a:rPr b="1" i="0" lang="en-US" sz="900" u="none" cap="none" strike="noStrike">
                  <a:solidFill>
                    <a:schemeClr val="lt1"/>
                  </a:solidFill>
                  <a:latin typeface="Arial"/>
                  <a:ea typeface="Arial"/>
                  <a:cs typeface="Arial"/>
                  <a:sym typeface="Arial"/>
                </a:rPr>
                <a:t>Logistic Regression</a:t>
              </a:r>
              <a:endParaRPr/>
            </a:p>
          </p:txBody>
        </p:sp>
        <p:sp>
          <p:nvSpPr>
            <p:cNvPr id="305" name="Google Shape;305;p5"/>
            <p:cNvSpPr/>
            <p:nvPr/>
          </p:nvSpPr>
          <p:spPr>
            <a:xfrm>
              <a:off x="1382132" y="-44543"/>
              <a:ext cx="329184" cy="329184"/>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rot="-5400000">
              <a:off x="2674435" y="284607"/>
              <a:ext cx="356247" cy="7535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txBox="1"/>
            <p:nvPr/>
          </p:nvSpPr>
          <p:spPr>
            <a:xfrm rot="-5400000">
              <a:off x="2674435" y="284607"/>
              <a:ext cx="356247" cy="75359"/>
            </a:xfrm>
            <a:prstGeom prst="rect">
              <a:avLst/>
            </a:prstGeom>
            <a:noFill/>
            <a:ln>
              <a:noFill/>
            </a:ln>
          </p:spPr>
          <p:txBody>
            <a:bodyPr anchorCtr="0" anchor="t" bIns="0" lIns="0" spcFirstLastPara="1" rIns="66450" wrap="square" tIns="0">
              <a:noAutofit/>
            </a:bodyPr>
            <a:lstStyle/>
            <a:p>
              <a:pPr indent="0" lvl="0" marL="0" marR="0" rtl="0" algn="r">
                <a:lnSpc>
                  <a:spcPct val="9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p:txBody>
        </p:sp>
        <p:sp>
          <p:nvSpPr>
            <p:cNvPr id="308" name="Google Shape;308;p5"/>
            <p:cNvSpPr/>
            <p:nvPr/>
          </p:nvSpPr>
          <p:spPr>
            <a:xfrm>
              <a:off x="2890238" y="144164"/>
              <a:ext cx="925238" cy="356247"/>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txBox="1"/>
            <p:nvPr/>
          </p:nvSpPr>
          <p:spPr>
            <a:xfrm>
              <a:off x="2890238" y="144164"/>
              <a:ext cx="925238" cy="356247"/>
            </a:xfrm>
            <a:prstGeom prst="rect">
              <a:avLst/>
            </a:prstGeom>
            <a:noFill/>
            <a:ln>
              <a:noFill/>
            </a:ln>
          </p:spPr>
          <p:txBody>
            <a:bodyPr anchorCtr="0" anchor="t" bIns="64000" lIns="64000" spcFirstLastPara="1" rIns="64000" wrap="square" tIns="66450">
              <a:noAutofit/>
            </a:bodyPr>
            <a:lstStyle/>
            <a:p>
              <a:pPr indent="-57150" lvl="1" marL="57150" marR="0" rtl="0" algn="l">
                <a:lnSpc>
                  <a:spcPct val="90000"/>
                </a:lnSpc>
                <a:spcBef>
                  <a:spcPts val="0"/>
                </a:spcBef>
                <a:spcAft>
                  <a:spcPts val="0"/>
                </a:spcAft>
                <a:buClr>
                  <a:srgbClr val="000000"/>
                </a:buClr>
                <a:buSzPts val="900"/>
                <a:buFont typeface="Arial"/>
                <a:buChar char="•"/>
              </a:pPr>
              <a:r>
                <a:rPr b="1" i="0" lang="en-US" sz="900" u="none" cap="none" strike="noStrike">
                  <a:solidFill>
                    <a:schemeClr val="lt1"/>
                  </a:solidFill>
                  <a:latin typeface="Arial"/>
                  <a:ea typeface="Arial"/>
                  <a:cs typeface="Arial"/>
                  <a:sym typeface="Arial"/>
                </a:rPr>
                <a:t>Bootstrap</a:t>
              </a:r>
              <a:endParaRPr/>
            </a:p>
          </p:txBody>
        </p:sp>
        <p:sp>
          <p:nvSpPr>
            <p:cNvPr id="310" name="Google Shape;310;p5"/>
            <p:cNvSpPr/>
            <p:nvPr/>
          </p:nvSpPr>
          <p:spPr>
            <a:xfrm>
              <a:off x="2725646" y="-44543"/>
              <a:ext cx="329184" cy="329184"/>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rot="-5400000">
              <a:off x="4017949" y="284607"/>
              <a:ext cx="356247" cy="7535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txBox="1"/>
            <p:nvPr/>
          </p:nvSpPr>
          <p:spPr>
            <a:xfrm rot="-5400000">
              <a:off x="4017949" y="284607"/>
              <a:ext cx="356247" cy="75359"/>
            </a:xfrm>
            <a:prstGeom prst="rect">
              <a:avLst/>
            </a:prstGeom>
            <a:noFill/>
            <a:ln>
              <a:noFill/>
            </a:ln>
          </p:spPr>
          <p:txBody>
            <a:bodyPr anchorCtr="0" anchor="t" bIns="0" lIns="0" spcFirstLastPara="1" rIns="66450" wrap="square" tIns="0">
              <a:noAutofit/>
            </a:bodyPr>
            <a:lstStyle/>
            <a:p>
              <a:pPr indent="0" lvl="0" marL="0" marR="0" rtl="0" algn="r">
                <a:lnSpc>
                  <a:spcPct val="9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p:txBody>
        </p:sp>
        <p:sp>
          <p:nvSpPr>
            <p:cNvPr id="313" name="Google Shape;313;p5"/>
            <p:cNvSpPr/>
            <p:nvPr/>
          </p:nvSpPr>
          <p:spPr>
            <a:xfrm>
              <a:off x="4233753" y="144164"/>
              <a:ext cx="925238" cy="356247"/>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txBox="1"/>
            <p:nvPr/>
          </p:nvSpPr>
          <p:spPr>
            <a:xfrm>
              <a:off x="4233753" y="144164"/>
              <a:ext cx="925238" cy="356247"/>
            </a:xfrm>
            <a:prstGeom prst="rect">
              <a:avLst/>
            </a:prstGeom>
            <a:noFill/>
            <a:ln>
              <a:noFill/>
            </a:ln>
          </p:spPr>
          <p:txBody>
            <a:bodyPr anchorCtr="0" anchor="t" bIns="64000" lIns="64000" spcFirstLastPara="1" rIns="64000" wrap="square" tIns="66450">
              <a:noAutofit/>
            </a:bodyPr>
            <a:lstStyle/>
            <a:p>
              <a:pPr indent="-57150" lvl="1" marL="57150" marR="0" rtl="0" algn="l">
                <a:lnSpc>
                  <a:spcPct val="90000"/>
                </a:lnSpc>
                <a:spcBef>
                  <a:spcPts val="0"/>
                </a:spcBef>
                <a:spcAft>
                  <a:spcPts val="0"/>
                </a:spcAft>
                <a:buClr>
                  <a:srgbClr val="000000"/>
                </a:buClr>
                <a:buSzPts val="900"/>
                <a:buFont typeface="Arial"/>
                <a:buChar char="•"/>
              </a:pPr>
              <a:r>
                <a:rPr b="1" i="0" lang="en-US" sz="900" u="none" cap="none" strike="noStrike">
                  <a:solidFill>
                    <a:schemeClr val="lt1"/>
                  </a:solidFill>
                  <a:latin typeface="Arial"/>
                  <a:ea typeface="Arial"/>
                  <a:cs typeface="Arial"/>
                  <a:sym typeface="Arial"/>
                </a:rPr>
                <a:t>Boosted</a:t>
              </a:r>
              <a:endParaRPr/>
            </a:p>
          </p:txBody>
        </p:sp>
        <p:sp>
          <p:nvSpPr>
            <p:cNvPr id="315" name="Google Shape;315;p5"/>
            <p:cNvSpPr/>
            <p:nvPr/>
          </p:nvSpPr>
          <p:spPr>
            <a:xfrm>
              <a:off x="4069161" y="-44543"/>
              <a:ext cx="329184" cy="329184"/>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rot="-5400000">
              <a:off x="5361464" y="284607"/>
              <a:ext cx="356247" cy="7535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txBox="1"/>
            <p:nvPr/>
          </p:nvSpPr>
          <p:spPr>
            <a:xfrm rot="-5400000">
              <a:off x="5361464" y="284607"/>
              <a:ext cx="356247" cy="75359"/>
            </a:xfrm>
            <a:prstGeom prst="rect">
              <a:avLst/>
            </a:prstGeom>
            <a:noFill/>
            <a:ln>
              <a:noFill/>
            </a:ln>
          </p:spPr>
          <p:txBody>
            <a:bodyPr anchorCtr="0" anchor="t" bIns="0" lIns="0" spcFirstLastPara="1" rIns="66450" wrap="square" tIns="0">
              <a:noAutofit/>
            </a:bodyPr>
            <a:lstStyle/>
            <a:p>
              <a:pPr indent="0" lvl="0" marL="0" marR="0" rtl="0" algn="r">
                <a:lnSpc>
                  <a:spcPct val="9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p:txBody>
        </p:sp>
        <p:sp>
          <p:nvSpPr>
            <p:cNvPr id="318" name="Google Shape;318;p5"/>
            <p:cNvSpPr/>
            <p:nvPr/>
          </p:nvSpPr>
          <p:spPr>
            <a:xfrm>
              <a:off x="5577268" y="144164"/>
              <a:ext cx="925238" cy="356247"/>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txBox="1"/>
            <p:nvPr/>
          </p:nvSpPr>
          <p:spPr>
            <a:xfrm>
              <a:off x="5577268" y="144164"/>
              <a:ext cx="925238" cy="356247"/>
            </a:xfrm>
            <a:prstGeom prst="rect">
              <a:avLst/>
            </a:prstGeom>
            <a:noFill/>
            <a:ln>
              <a:noFill/>
            </a:ln>
          </p:spPr>
          <p:txBody>
            <a:bodyPr anchorCtr="0" anchor="t" bIns="64000" lIns="64000" spcFirstLastPara="1" rIns="64000" wrap="square" tIns="66450">
              <a:noAutofit/>
            </a:bodyPr>
            <a:lstStyle/>
            <a:p>
              <a:pPr indent="-57150" lvl="1" marL="57150" marR="0" rtl="0" algn="l">
                <a:lnSpc>
                  <a:spcPct val="90000"/>
                </a:lnSpc>
                <a:spcBef>
                  <a:spcPts val="0"/>
                </a:spcBef>
                <a:spcAft>
                  <a:spcPts val="0"/>
                </a:spcAft>
                <a:buClr>
                  <a:srgbClr val="000000"/>
                </a:buClr>
                <a:buSzPts val="900"/>
                <a:buFont typeface="Arial"/>
                <a:buChar char="•"/>
              </a:pPr>
              <a:r>
                <a:rPr b="1" i="0" lang="en-US" sz="900" u="none" cap="none" strike="noStrike">
                  <a:solidFill>
                    <a:schemeClr val="lt1"/>
                  </a:solidFill>
                  <a:latin typeface="Arial"/>
                  <a:ea typeface="Arial"/>
                  <a:cs typeface="Arial"/>
                  <a:sym typeface="Arial"/>
                </a:rPr>
                <a:t>Discriminant</a:t>
              </a:r>
              <a:endParaRPr/>
            </a:p>
          </p:txBody>
        </p:sp>
        <p:sp>
          <p:nvSpPr>
            <p:cNvPr id="320" name="Google Shape;320;p5"/>
            <p:cNvSpPr/>
            <p:nvPr/>
          </p:nvSpPr>
          <p:spPr>
            <a:xfrm>
              <a:off x="5412675" y="-44543"/>
              <a:ext cx="329184" cy="329184"/>
            </a:xfrm>
            <a:prstGeom prst="rect">
              <a:avLst/>
            </a:prstGeom>
            <a:blipFill rotWithShape="1">
              <a:blip r:embed="rId8">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rot="-5400000">
              <a:off x="6704979" y="284607"/>
              <a:ext cx="356247" cy="7535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txBox="1"/>
            <p:nvPr/>
          </p:nvSpPr>
          <p:spPr>
            <a:xfrm rot="-5400000">
              <a:off x="6704979" y="284607"/>
              <a:ext cx="356247" cy="75359"/>
            </a:xfrm>
            <a:prstGeom prst="rect">
              <a:avLst/>
            </a:prstGeom>
            <a:noFill/>
            <a:ln>
              <a:noFill/>
            </a:ln>
          </p:spPr>
          <p:txBody>
            <a:bodyPr anchorCtr="0" anchor="t" bIns="0" lIns="0" spcFirstLastPara="1" rIns="66450" wrap="square" tIns="0">
              <a:noAutofit/>
            </a:bodyPr>
            <a:lstStyle/>
            <a:p>
              <a:pPr indent="0" lvl="0" marL="0" marR="0" rtl="0" algn="r">
                <a:lnSpc>
                  <a:spcPct val="9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p:txBody>
        </p:sp>
        <p:sp>
          <p:nvSpPr>
            <p:cNvPr id="323" name="Google Shape;323;p5"/>
            <p:cNvSpPr/>
            <p:nvPr/>
          </p:nvSpPr>
          <p:spPr>
            <a:xfrm>
              <a:off x="6920782" y="144164"/>
              <a:ext cx="925238" cy="356247"/>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txBox="1"/>
            <p:nvPr/>
          </p:nvSpPr>
          <p:spPr>
            <a:xfrm>
              <a:off x="6920782" y="144164"/>
              <a:ext cx="925238" cy="356247"/>
            </a:xfrm>
            <a:prstGeom prst="rect">
              <a:avLst/>
            </a:prstGeom>
            <a:noFill/>
            <a:ln>
              <a:noFill/>
            </a:ln>
          </p:spPr>
          <p:txBody>
            <a:bodyPr anchorCtr="0" anchor="t" bIns="64000" lIns="64000" spcFirstLastPara="1" rIns="64000" wrap="square" tIns="66450">
              <a:noAutofit/>
            </a:bodyPr>
            <a:lstStyle/>
            <a:p>
              <a:pPr indent="-57150" lvl="1" marL="57150" marR="0" rtl="0" algn="l">
                <a:lnSpc>
                  <a:spcPct val="90000"/>
                </a:lnSpc>
                <a:spcBef>
                  <a:spcPts val="0"/>
                </a:spcBef>
                <a:spcAft>
                  <a:spcPts val="0"/>
                </a:spcAft>
                <a:buClr>
                  <a:srgbClr val="000000"/>
                </a:buClr>
                <a:buSzPts val="900"/>
                <a:buFont typeface="Arial"/>
                <a:buChar char="•"/>
              </a:pPr>
              <a:r>
                <a:rPr b="1" i="0" lang="en-US" sz="900" u="none" cap="none" strike="noStrike">
                  <a:solidFill>
                    <a:schemeClr val="lt1"/>
                  </a:solidFill>
                  <a:latin typeface="Arial"/>
                  <a:ea typeface="Arial"/>
                  <a:cs typeface="Arial"/>
                  <a:sym typeface="Arial"/>
                </a:rPr>
                <a:t>KNN</a:t>
              </a:r>
              <a:endParaRPr/>
            </a:p>
          </p:txBody>
        </p:sp>
        <p:sp>
          <p:nvSpPr>
            <p:cNvPr id="325" name="Google Shape;325;p5"/>
            <p:cNvSpPr/>
            <p:nvPr/>
          </p:nvSpPr>
          <p:spPr>
            <a:xfrm>
              <a:off x="6756190" y="-44543"/>
              <a:ext cx="329184" cy="329184"/>
            </a:xfrm>
            <a:prstGeom prst="rect">
              <a:avLst/>
            </a:prstGeom>
            <a:blipFill rotWithShape="1">
              <a:blip r:embed="rId9">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rot="-5400000">
              <a:off x="8048493" y="284607"/>
              <a:ext cx="356247" cy="7535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txBox="1"/>
            <p:nvPr/>
          </p:nvSpPr>
          <p:spPr>
            <a:xfrm rot="-5400000">
              <a:off x="8048493" y="284607"/>
              <a:ext cx="356247" cy="75359"/>
            </a:xfrm>
            <a:prstGeom prst="rect">
              <a:avLst/>
            </a:prstGeom>
            <a:noFill/>
            <a:ln>
              <a:noFill/>
            </a:ln>
          </p:spPr>
          <p:txBody>
            <a:bodyPr anchorCtr="0" anchor="t" bIns="0" lIns="0" spcFirstLastPara="1" rIns="66450" wrap="square" tIns="0">
              <a:noAutofit/>
            </a:bodyPr>
            <a:lstStyle/>
            <a:p>
              <a:pPr indent="0" lvl="0" marL="0" marR="0" rtl="0" algn="r">
                <a:lnSpc>
                  <a:spcPct val="9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p:txBody>
        </p:sp>
        <p:sp>
          <p:nvSpPr>
            <p:cNvPr id="328" name="Google Shape;328;p5"/>
            <p:cNvSpPr/>
            <p:nvPr/>
          </p:nvSpPr>
          <p:spPr>
            <a:xfrm>
              <a:off x="8264297" y="144164"/>
              <a:ext cx="925238" cy="356247"/>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txBox="1"/>
            <p:nvPr/>
          </p:nvSpPr>
          <p:spPr>
            <a:xfrm>
              <a:off x="8264297" y="144164"/>
              <a:ext cx="925238" cy="356247"/>
            </a:xfrm>
            <a:prstGeom prst="rect">
              <a:avLst/>
            </a:prstGeom>
            <a:noFill/>
            <a:ln>
              <a:noFill/>
            </a:ln>
          </p:spPr>
          <p:txBody>
            <a:bodyPr anchorCtr="0" anchor="t" bIns="64000" lIns="64000" spcFirstLastPara="1" rIns="64000" wrap="square" tIns="66450">
              <a:noAutofit/>
            </a:bodyPr>
            <a:lstStyle/>
            <a:p>
              <a:pPr indent="-57150" lvl="1" marL="57150" marR="0" rtl="0" algn="l">
                <a:lnSpc>
                  <a:spcPct val="90000"/>
                </a:lnSpc>
                <a:spcBef>
                  <a:spcPts val="0"/>
                </a:spcBef>
                <a:spcAft>
                  <a:spcPts val="0"/>
                </a:spcAft>
                <a:buClr>
                  <a:srgbClr val="000000"/>
                </a:buClr>
                <a:buSzPts val="900"/>
                <a:buFont typeface="Arial"/>
                <a:buChar char="•"/>
              </a:pPr>
              <a:r>
                <a:rPr b="1" i="0" lang="en-US" sz="900" u="none" cap="none" strike="noStrike">
                  <a:solidFill>
                    <a:schemeClr val="lt1"/>
                  </a:solidFill>
                  <a:latin typeface="Arial"/>
                  <a:ea typeface="Arial"/>
                  <a:cs typeface="Arial"/>
                  <a:sym typeface="Arial"/>
                </a:rPr>
                <a:t>Ensemble models</a:t>
              </a:r>
              <a:endParaRPr/>
            </a:p>
          </p:txBody>
        </p:sp>
        <p:sp>
          <p:nvSpPr>
            <p:cNvPr id="330" name="Google Shape;330;p5"/>
            <p:cNvSpPr/>
            <p:nvPr/>
          </p:nvSpPr>
          <p:spPr>
            <a:xfrm>
              <a:off x="8099705" y="-44543"/>
              <a:ext cx="329184" cy="329184"/>
            </a:xfrm>
            <a:prstGeom prst="rect">
              <a:avLst/>
            </a:prstGeom>
            <a:blipFill rotWithShape="1">
              <a:blip r:embed="rId10">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grpSp>
        <p:nvGrpSpPr>
          <p:cNvPr id="336" name="Google Shape;336;p7"/>
          <p:cNvGrpSpPr/>
          <p:nvPr/>
        </p:nvGrpSpPr>
        <p:grpSpPr>
          <a:xfrm>
            <a:off x="4625983" y="1808138"/>
            <a:ext cx="3546157" cy="2968768"/>
            <a:chOff x="927228" y="86143"/>
            <a:chExt cx="3546157" cy="2968768"/>
          </a:xfrm>
        </p:grpSpPr>
        <p:sp>
          <p:nvSpPr>
            <p:cNvPr id="337" name="Google Shape;337;p7"/>
            <p:cNvSpPr/>
            <p:nvPr/>
          </p:nvSpPr>
          <p:spPr>
            <a:xfrm>
              <a:off x="1076042" y="1809305"/>
              <a:ext cx="1099768" cy="256032"/>
            </a:xfrm>
            <a:prstGeom prst="roundRect">
              <a:avLst>
                <a:gd fmla="val 10000" name="adj"/>
              </a:avLst>
            </a:prstGeom>
            <a:solidFill>
              <a:srgbClr val="FEE0C8">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txBox="1"/>
            <p:nvPr/>
          </p:nvSpPr>
          <p:spPr>
            <a:xfrm>
              <a:off x="1083541" y="1816804"/>
              <a:ext cx="1084770" cy="241034"/>
            </a:xfrm>
            <a:prstGeom prst="rect">
              <a:avLst/>
            </a:prstGeom>
            <a:noFill/>
            <a:ln>
              <a:noFill/>
            </a:ln>
          </p:spPr>
          <p:txBody>
            <a:bodyPr anchorCtr="0" anchor="ctr" bIns="41900" lIns="41900" spcFirstLastPara="1" rIns="41900" wrap="square" tIns="41900">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accent1"/>
                  </a:solidFill>
                  <a:latin typeface="Arial"/>
                  <a:ea typeface="Arial"/>
                  <a:cs typeface="Arial"/>
                  <a:sym typeface="Arial"/>
                </a:rPr>
                <a:t>65%</a:t>
              </a:r>
              <a:endParaRPr/>
            </a:p>
          </p:txBody>
        </p:sp>
        <p:sp>
          <p:nvSpPr>
            <p:cNvPr id="339" name="Google Shape;339;p7"/>
            <p:cNvSpPr/>
            <p:nvPr/>
          </p:nvSpPr>
          <p:spPr>
            <a:xfrm>
              <a:off x="3373617" y="1702426"/>
              <a:ext cx="1099768" cy="256032"/>
            </a:xfrm>
            <a:prstGeom prst="roundRect">
              <a:avLst>
                <a:gd fmla="val 10000" name="adj"/>
              </a:avLst>
            </a:prstGeom>
            <a:solidFill>
              <a:srgbClr val="FEE0C8">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
            <p:cNvSpPr txBox="1"/>
            <p:nvPr/>
          </p:nvSpPr>
          <p:spPr>
            <a:xfrm>
              <a:off x="3381116" y="1709925"/>
              <a:ext cx="1084770" cy="241034"/>
            </a:xfrm>
            <a:prstGeom prst="rect">
              <a:avLst/>
            </a:prstGeom>
            <a:noFill/>
            <a:ln>
              <a:noFill/>
            </a:ln>
          </p:spPr>
          <p:txBody>
            <a:bodyPr anchorCtr="0" anchor="ctr" bIns="41900" lIns="41900" spcFirstLastPara="1" rIns="41900" wrap="square" tIns="41900">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accent1"/>
                  </a:solidFill>
                  <a:latin typeface="Arial"/>
                  <a:ea typeface="Arial"/>
                  <a:cs typeface="Arial"/>
                  <a:sym typeface="Arial"/>
                </a:rPr>
                <a:t>74%</a:t>
              </a:r>
              <a:endParaRPr/>
            </a:p>
          </p:txBody>
        </p:sp>
        <p:sp>
          <p:nvSpPr>
            <p:cNvPr id="341" name="Google Shape;341;p7"/>
            <p:cNvSpPr/>
            <p:nvPr/>
          </p:nvSpPr>
          <p:spPr>
            <a:xfrm>
              <a:off x="2391150" y="2596675"/>
              <a:ext cx="458236" cy="458236"/>
            </a:xfrm>
            <a:prstGeom prst="triangle">
              <a:avLst>
                <a:gd fmla="val 50000" name="adj"/>
              </a:avLst>
            </a:prstGeom>
            <a:solidFill>
              <a:srgbClr val="FEE0C8">
                <a:alpha val="89803"/>
              </a:srgbClr>
            </a:solidFill>
            <a:ln cap="flat" cmpd="sng" w="25400">
              <a:solidFill>
                <a:srgbClr val="333300">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rot="240000">
              <a:off x="1245143" y="2418990"/>
              <a:ext cx="2750260" cy="192316"/>
            </a:xfrm>
            <a:prstGeom prst="rect">
              <a:avLst/>
            </a:prstGeom>
            <a:solidFill>
              <a:srgbClr val="FEE0C8">
                <a:alpha val="89803"/>
              </a:srgbClr>
            </a:solidFill>
            <a:ln cap="flat" cmpd="sng" w="25400">
              <a:solidFill>
                <a:srgbClr val="333300">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3316763" y="1289604"/>
              <a:ext cx="1100078" cy="252941"/>
            </a:xfrm>
            <a:prstGeom prst="roundRect">
              <a:avLst>
                <a:gd fmla="val 16667" name="adj"/>
              </a:avLst>
            </a:prstGeom>
            <a:solidFill>
              <a:srgbClr val="FEE0C8">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txBox="1"/>
            <p:nvPr/>
          </p:nvSpPr>
          <p:spPr>
            <a:xfrm>
              <a:off x="3329111" y="1301952"/>
              <a:ext cx="1075382" cy="228245"/>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rgbClr val="EF6C00"/>
                  </a:solidFill>
                  <a:latin typeface="Arial"/>
                  <a:ea typeface="Arial"/>
                  <a:cs typeface="Arial"/>
                  <a:sym typeface="Arial"/>
                </a:rPr>
                <a:t>1.8%</a:t>
              </a:r>
              <a:endParaRPr/>
            </a:p>
          </p:txBody>
        </p:sp>
        <p:sp>
          <p:nvSpPr>
            <p:cNvPr id="345" name="Google Shape;345;p7"/>
            <p:cNvSpPr/>
            <p:nvPr/>
          </p:nvSpPr>
          <p:spPr>
            <a:xfrm>
              <a:off x="3338960" y="697127"/>
              <a:ext cx="1100078" cy="252941"/>
            </a:xfrm>
            <a:prstGeom prst="roundRect">
              <a:avLst>
                <a:gd fmla="val 16667" name="adj"/>
              </a:avLst>
            </a:prstGeom>
            <a:solidFill>
              <a:srgbClr val="FEE0C8">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txBox="1"/>
            <p:nvPr/>
          </p:nvSpPr>
          <p:spPr>
            <a:xfrm>
              <a:off x="3351308" y="709475"/>
              <a:ext cx="1075382" cy="228245"/>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rgbClr val="EF6C00"/>
                  </a:solidFill>
                  <a:latin typeface="Arial"/>
                  <a:ea typeface="Arial"/>
                  <a:cs typeface="Arial"/>
                  <a:sym typeface="Arial"/>
                </a:rPr>
                <a:t>63%</a:t>
              </a:r>
              <a:endParaRPr/>
            </a:p>
          </p:txBody>
        </p:sp>
        <p:sp>
          <p:nvSpPr>
            <p:cNvPr id="347" name="Google Shape;347;p7"/>
            <p:cNvSpPr/>
            <p:nvPr/>
          </p:nvSpPr>
          <p:spPr>
            <a:xfrm>
              <a:off x="3338724" y="162644"/>
              <a:ext cx="1100545" cy="246259"/>
            </a:xfrm>
            <a:prstGeom prst="roundRect">
              <a:avLst>
                <a:gd fmla="val 16667" name="adj"/>
              </a:avLst>
            </a:prstGeom>
            <a:solidFill>
              <a:srgbClr val="FEE0C8">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
            <p:cNvSpPr txBox="1"/>
            <p:nvPr/>
          </p:nvSpPr>
          <p:spPr>
            <a:xfrm>
              <a:off x="3350745" y="174665"/>
              <a:ext cx="1076503" cy="222217"/>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rgbClr val="EF6C00"/>
                  </a:solidFill>
                  <a:latin typeface="Arial"/>
                  <a:ea typeface="Arial"/>
                  <a:cs typeface="Arial"/>
                  <a:sym typeface="Arial"/>
                </a:rPr>
                <a:t>89%</a:t>
              </a:r>
              <a:endParaRPr/>
            </a:p>
          </p:txBody>
        </p:sp>
        <p:sp>
          <p:nvSpPr>
            <p:cNvPr id="349" name="Google Shape;349;p7"/>
            <p:cNvSpPr/>
            <p:nvPr/>
          </p:nvSpPr>
          <p:spPr>
            <a:xfrm>
              <a:off x="927228" y="86143"/>
              <a:ext cx="1100545" cy="246259"/>
            </a:xfrm>
            <a:prstGeom prst="roundRect">
              <a:avLst>
                <a:gd fmla="val 16667" name="adj"/>
              </a:avLst>
            </a:prstGeom>
            <a:solidFill>
              <a:srgbClr val="FEE0C8">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txBox="1"/>
            <p:nvPr/>
          </p:nvSpPr>
          <p:spPr>
            <a:xfrm>
              <a:off x="939249" y="98164"/>
              <a:ext cx="1076503" cy="222217"/>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rgbClr val="EF6C00"/>
                  </a:solidFill>
                  <a:latin typeface="Arial"/>
                  <a:ea typeface="Arial"/>
                  <a:cs typeface="Arial"/>
                  <a:sym typeface="Arial"/>
                </a:rPr>
                <a:t>100%</a:t>
              </a:r>
              <a:endParaRPr/>
            </a:p>
          </p:txBody>
        </p:sp>
        <p:sp>
          <p:nvSpPr>
            <p:cNvPr id="351" name="Google Shape;351;p7"/>
            <p:cNvSpPr/>
            <p:nvPr/>
          </p:nvSpPr>
          <p:spPr>
            <a:xfrm>
              <a:off x="1053307" y="1292483"/>
              <a:ext cx="1100078" cy="252941"/>
            </a:xfrm>
            <a:prstGeom prst="roundRect">
              <a:avLst>
                <a:gd fmla="val 16667" name="adj"/>
              </a:avLst>
            </a:prstGeom>
            <a:solidFill>
              <a:srgbClr val="FEE0C8">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txBox="1"/>
            <p:nvPr/>
          </p:nvSpPr>
          <p:spPr>
            <a:xfrm>
              <a:off x="1065655" y="1304831"/>
              <a:ext cx="1075382" cy="228245"/>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rgbClr val="EF6C00"/>
                  </a:solidFill>
                  <a:latin typeface="Arial"/>
                  <a:ea typeface="Arial"/>
                  <a:cs typeface="Arial"/>
                  <a:sym typeface="Arial"/>
                </a:rPr>
                <a:t>1.8%</a:t>
              </a:r>
              <a:endParaRPr b="1" i="0" sz="1500" u="none" cap="none" strike="noStrike">
                <a:solidFill>
                  <a:schemeClr val="lt1"/>
                </a:solidFill>
                <a:latin typeface="Arial"/>
                <a:ea typeface="Arial"/>
                <a:cs typeface="Arial"/>
                <a:sym typeface="Arial"/>
              </a:endParaRPr>
            </a:p>
          </p:txBody>
        </p:sp>
        <p:sp>
          <p:nvSpPr>
            <p:cNvPr id="353" name="Google Shape;353;p7"/>
            <p:cNvSpPr/>
            <p:nvPr/>
          </p:nvSpPr>
          <p:spPr>
            <a:xfrm>
              <a:off x="1010687" y="771925"/>
              <a:ext cx="1100078" cy="252941"/>
            </a:xfrm>
            <a:prstGeom prst="roundRect">
              <a:avLst>
                <a:gd fmla="val 16667" name="adj"/>
              </a:avLst>
            </a:prstGeom>
            <a:solidFill>
              <a:srgbClr val="FEE0C8">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txBox="1"/>
            <p:nvPr/>
          </p:nvSpPr>
          <p:spPr>
            <a:xfrm>
              <a:off x="1023035" y="784273"/>
              <a:ext cx="1075382" cy="228245"/>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rgbClr val="EF6C00"/>
                  </a:solidFill>
                  <a:latin typeface="Arial"/>
                  <a:ea typeface="Arial"/>
                  <a:cs typeface="Arial"/>
                  <a:sym typeface="Arial"/>
                </a:rPr>
                <a:t>48%</a:t>
              </a:r>
              <a:endParaRPr/>
            </a:p>
          </p:txBody>
        </p:sp>
      </p:grpSp>
      <p:cxnSp>
        <p:nvCxnSpPr>
          <p:cNvPr id="355" name="Google Shape;355;p7"/>
          <p:cNvCxnSpPr/>
          <p:nvPr/>
        </p:nvCxnSpPr>
        <p:spPr>
          <a:xfrm rot="-5400000">
            <a:off x="5164208" y="2868702"/>
            <a:ext cx="2468880" cy="0"/>
          </a:xfrm>
          <a:prstGeom prst="straightConnector1">
            <a:avLst/>
          </a:prstGeom>
          <a:noFill/>
          <a:ln cap="flat" cmpd="sng" w="9525">
            <a:solidFill>
              <a:srgbClr val="EE6800"/>
            </a:solidFill>
            <a:prstDash val="solid"/>
            <a:round/>
            <a:headEnd len="med" w="med" type="diamond"/>
            <a:tailEnd len="med" w="med" type="diamond"/>
          </a:ln>
        </p:spPr>
      </p:cxnSp>
      <p:cxnSp>
        <p:nvCxnSpPr>
          <p:cNvPr id="356" name="Google Shape;356;p7"/>
          <p:cNvCxnSpPr/>
          <p:nvPr/>
        </p:nvCxnSpPr>
        <p:spPr>
          <a:xfrm flipH="1" rot="10800000">
            <a:off x="5837877" y="3513221"/>
            <a:ext cx="1137845" cy="176463"/>
          </a:xfrm>
          <a:prstGeom prst="straightConnector1">
            <a:avLst/>
          </a:prstGeom>
          <a:noFill/>
          <a:ln cap="flat" cmpd="sng" w="9525">
            <a:solidFill>
              <a:srgbClr val="EE6800"/>
            </a:solidFill>
            <a:prstDash val="dash"/>
            <a:round/>
            <a:headEnd len="med" w="med" type="triangle"/>
            <a:tailEnd len="med" w="med" type="triangle"/>
          </a:ln>
        </p:spPr>
      </p:cxnSp>
      <p:sp>
        <p:nvSpPr>
          <p:cNvPr id="357" name="Google Shape;357;p7"/>
          <p:cNvSpPr/>
          <p:nvPr/>
        </p:nvSpPr>
        <p:spPr>
          <a:xfrm>
            <a:off x="2312022" y="899530"/>
            <a:ext cx="6473654" cy="640080"/>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58" name="Google Shape;358;p7"/>
          <p:cNvSpPr txBox="1"/>
          <p:nvPr>
            <p:ph type="title"/>
          </p:nvPr>
        </p:nvSpPr>
        <p:spPr>
          <a:xfrm>
            <a:off x="183360" y="1958371"/>
            <a:ext cx="2057761" cy="22164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200000"/>
              <a:buNone/>
            </a:pPr>
            <a:r>
              <a:rPr lang="en-US" sz="2000">
                <a:solidFill>
                  <a:srgbClr val="333300"/>
                </a:solidFill>
                <a:latin typeface="Calibri"/>
                <a:ea typeface="Calibri"/>
                <a:cs typeface="Calibri"/>
                <a:sym typeface="Calibri"/>
              </a:rPr>
              <a:t>Gaussian managing complex relationships between predictors &amp; target</a:t>
            </a:r>
            <a:endParaRPr/>
          </a:p>
        </p:txBody>
      </p:sp>
      <p:sp>
        <p:nvSpPr>
          <p:cNvPr id="359" name="Google Shape;359;p7"/>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60" name="Google Shape;360;p7"/>
          <p:cNvSpPr txBox="1"/>
          <p:nvPr/>
        </p:nvSpPr>
        <p:spPr>
          <a:xfrm>
            <a:off x="311700" y="32150"/>
            <a:ext cx="8520600" cy="707400"/>
          </a:xfrm>
          <a:prstGeom prst="rect">
            <a:avLst/>
          </a:prstGeom>
          <a:noFill/>
          <a:ln>
            <a:noFill/>
          </a:ln>
        </p:spPr>
        <p:txBody>
          <a:bodyPr anchorCtr="0" anchor="t" bIns="91425" lIns="91425" spcFirstLastPara="1" rIns="91425" wrap="square" tIns="91425">
            <a:normAutofit fontScale="97500"/>
          </a:bodyPr>
          <a:lstStyle/>
          <a:p>
            <a:pPr indent="0" lvl="0" marL="0" marR="0" rtl="0" algn="l">
              <a:lnSpc>
                <a:spcPct val="100000"/>
              </a:lnSpc>
              <a:spcBef>
                <a:spcPts val="0"/>
              </a:spcBef>
              <a:spcAft>
                <a:spcPts val="0"/>
              </a:spcAft>
              <a:buClr>
                <a:schemeClr val="accent1"/>
              </a:buClr>
              <a:buSzPct val="115384"/>
              <a:buFont typeface="PT Sans Narrow"/>
              <a:buNone/>
            </a:pPr>
            <a:r>
              <a:rPr b="1" i="0" lang="en-US" sz="3200" u="none" cap="none" strike="noStrike">
                <a:solidFill>
                  <a:schemeClr val="accent1"/>
                </a:solidFill>
                <a:latin typeface="Calibri"/>
                <a:ea typeface="Calibri"/>
                <a:cs typeface="Calibri"/>
                <a:sym typeface="Calibri"/>
              </a:rPr>
              <a:t>Deep Diving into the Best 2</a:t>
            </a:r>
            <a:endParaRPr/>
          </a:p>
        </p:txBody>
      </p:sp>
      <p:sp>
        <p:nvSpPr>
          <p:cNvPr id="361" name="Google Shape;361;p7"/>
          <p:cNvSpPr txBox="1"/>
          <p:nvPr/>
        </p:nvSpPr>
        <p:spPr>
          <a:xfrm>
            <a:off x="3984698" y="916513"/>
            <a:ext cx="2319988" cy="53623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3600"/>
              <a:buFont typeface="PT Sans Narrow"/>
              <a:buNone/>
            </a:pPr>
            <a:r>
              <a:rPr b="1" i="0" lang="en-US" sz="1400" u="none" cap="none" strike="noStrike">
                <a:solidFill>
                  <a:srgbClr val="333300"/>
                </a:solidFill>
                <a:latin typeface="Calibri"/>
                <a:ea typeface="Calibri"/>
                <a:cs typeface="Calibri"/>
                <a:sym typeface="Calibri"/>
              </a:rPr>
              <a:t>Logit + Gaussian + Bootstrap Ensemble</a:t>
            </a:r>
            <a:endParaRPr/>
          </a:p>
          <a:p>
            <a:pPr indent="0" lvl="0" marL="0" marR="0" rtl="0" algn="ctr">
              <a:lnSpc>
                <a:spcPct val="100000"/>
              </a:lnSpc>
              <a:spcBef>
                <a:spcPts val="0"/>
              </a:spcBef>
              <a:spcAft>
                <a:spcPts val="0"/>
              </a:spcAft>
              <a:buClr>
                <a:schemeClr val="accent1"/>
              </a:buClr>
              <a:buSzPts val="3600"/>
              <a:buFont typeface="PT Sans Narrow"/>
              <a:buNone/>
            </a:pPr>
            <a:r>
              <a:t/>
            </a:r>
            <a:endParaRPr b="1" i="0" sz="1400" u="none" cap="none" strike="noStrike">
              <a:solidFill>
                <a:srgbClr val="333300"/>
              </a:solidFill>
              <a:latin typeface="Calibri"/>
              <a:ea typeface="Calibri"/>
              <a:cs typeface="Calibri"/>
              <a:sym typeface="Calibri"/>
            </a:endParaRPr>
          </a:p>
        </p:txBody>
      </p:sp>
      <p:sp>
        <p:nvSpPr>
          <p:cNvPr id="362" name="Google Shape;362;p7"/>
          <p:cNvSpPr txBox="1"/>
          <p:nvPr/>
        </p:nvSpPr>
        <p:spPr>
          <a:xfrm>
            <a:off x="6268954" y="1032735"/>
            <a:ext cx="2531594" cy="53623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3600"/>
              <a:buFont typeface="PT Sans Narrow"/>
              <a:buNone/>
            </a:pPr>
            <a:r>
              <a:rPr b="1" i="0" lang="en-US" sz="1400" u="none" cap="none" strike="noStrike">
                <a:solidFill>
                  <a:srgbClr val="333300"/>
                </a:solidFill>
                <a:latin typeface="Calibri"/>
                <a:ea typeface="Calibri"/>
                <a:cs typeface="Calibri"/>
                <a:sym typeface="Calibri"/>
              </a:rPr>
              <a:t>2 layered Gaussian NN</a:t>
            </a:r>
            <a:endParaRPr b="1" i="0" sz="1400" u="none" cap="none" strike="noStrike">
              <a:solidFill>
                <a:srgbClr val="333300"/>
              </a:solidFill>
              <a:latin typeface="Calibri"/>
              <a:ea typeface="Calibri"/>
              <a:cs typeface="Calibri"/>
              <a:sym typeface="Calibri"/>
            </a:endParaRPr>
          </a:p>
        </p:txBody>
      </p:sp>
      <p:cxnSp>
        <p:nvCxnSpPr>
          <p:cNvPr id="363" name="Google Shape;363;p7"/>
          <p:cNvCxnSpPr/>
          <p:nvPr/>
        </p:nvCxnSpPr>
        <p:spPr>
          <a:xfrm rot="-5400000">
            <a:off x="2400488" y="3158259"/>
            <a:ext cx="3108960" cy="0"/>
          </a:xfrm>
          <a:prstGeom prst="straightConnector1">
            <a:avLst/>
          </a:prstGeom>
          <a:noFill/>
          <a:ln cap="flat" cmpd="sng" w="9525">
            <a:solidFill>
              <a:srgbClr val="EE6800"/>
            </a:solidFill>
            <a:prstDash val="solid"/>
            <a:round/>
            <a:headEnd len="med" w="med" type="diamond"/>
            <a:tailEnd len="med" w="med" type="diamond"/>
          </a:ln>
        </p:spPr>
      </p:cxnSp>
      <p:cxnSp>
        <p:nvCxnSpPr>
          <p:cNvPr id="364" name="Google Shape;364;p7"/>
          <p:cNvCxnSpPr/>
          <p:nvPr/>
        </p:nvCxnSpPr>
        <p:spPr>
          <a:xfrm rot="-5400000">
            <a:off x="7210380" y="3158259"/>
            <a:ext cx="3108960" cy="0"/>
          </a:xfrm>
          <a:prstGeom prst="straightConnector1">
            <a:avLst/>
          </a:prstGeom>
          <a:noFill/>
          <a:ln cap="flat" cmpd="sng" w="9525">
            <a:solidFill>
              <a:srgbClr val="EE6800"/>
            </a:solidFill>
            <a:prstDash val="solid"/>
            <a:round/>
            <a:headEnd len="med" w="med" type="diamond"/>
            <a:tailEnd len="med" w="med" type="diamond"/>
          </a:ln>
        </p:spPr>
      </p:cxnSp>
      <p:cxnSp>
        <p:nvCxnSpPr>
          <p:cNvPr id="365" name="Google Shape;365;p7"/>
          <p:cNvCxnSpPr/>
          <p:nvPr/>
        </p:nvCxnSpPr>
        <p:spPr>
          <a:xfrm rot="-5400000">
            <a:off x="757544" y="3165692"/>
            <a:ext cx="3108960" cy="0"/>
          </a:xfrm>
          <a:prstGeom prst="straightConnector1">
            <a:avLst/>
          </a:prstGeom>
          <a:noFill/>
          <a:ln cap="flat" cmpd="sng" w="9525">
            <a:solidFill>
              <a:srgbClr val="EE6800"/>
            </a:solidFill>
            <a:prstDash val="solid"/>
            <a:round/>
            <a:headEnd len="med" w="med" type="diamond"/>
            <a:tailEnd len="med" w="med" type="diamond"/>
          </a:ln>
        </p:spPr>
      </p:cxnSp>
      <p:sp>
        <p:nvSpPr>
          <p:cNvPr id="366" name="Google Shape;366;p7"/>
          <p:cNvSpPr txBox="1"/>
          <p:nvPr/>
        </p:nvSpPr>
        <p:spPr>
          <a:xfrm>
            <a:off x="2746719" y="3447313"/>
            <a:ext cx="9144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accent1"/>
                </a:solidFill>
                <a:latin typeface="Calibri"/>
                <a:ea typeface="Calibri"/>
                <a:cs typeface="Calibri"/>
                <a:sym typeface="Calibri"/>
              </a:rPr>
              <a:t>F1 score</a:t>
            </a:r>
            <a:endParaRPr/>
          </a:p>
        </p:txBody>
      </p:sp>
      <p:sp>
        <p:nvSpPr>
          <p:cNvPr id="367" name="Google Shape;367;p7"/>
          <p:cNvSpPr txBox="1"/>
          <p:nvPr/>
        </p:nvSpPr>
        <p:spPr>
          <a:xfrm>
            <a:off x="2408664" y="1800152"/>
            <a:ext cx="173958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accent1"/>
                </a:solidFill>
                <a:latin typeface="Calibri"/>
                <a:ea typeface="Calibri"/>
                <a:cs typeface="Calibri"/>
                <a:sym typeface="Calibri"/>
              </a:rPr>
              <a:t>Accuracy of 1</a:t>
            </a:r>
            <a:endParaRPr/>
          </a:p>
        </p:txBody>
      </p:sp>
      <p:sp>
        <p:nvSpPr>
          <p:cNvPr id="368" name="Google Shape;368;p7"/>
          <p:cNvSpPr txBox="1"/>
          <p:nvPr/>
        </p:nvSpPr>
        <p:spPr>
          <a:xfrm>
            <a:off x="1921725" y="1025540"/>
            <a:ext cx="2319988" cy="536235"/>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chemeClr val="accent1"/>
              </a:buClr>
              <a:buSzPts val="3600"/>
              <a:buFont typeface="PT Sans Narrow"/>
              <a:buNone/>
            </a:pPr>
            <a:r>
              <a:rPr b="1" i="0" lang="en-US" sz="1400" u="none" cap="none" strike="noStrike">
                <a:solidFill>
                  <a:srgbClr val="333300"/>
                </a:solidFill>
                <a:latin typeface="Calibri"/>
                <a:ea typeface="Calibri"/>
                <a:cs typeface="Calibri"/>
                <a:sym typeface="Calibri"/>
              </a:rPr>
              <a:t>Measures</a:t>
            </a:r>
            <a:endParaRPr/>
          </a:p>
          <a:p>
            <a:pPr indent="0" lvl="0" marL="0" marR="0" rtl="0" algn="ctr">
              <a:lnSpc>
                <a:spcPct val="100000"/>
              </a:lnSpc>
              <a:spcBef>
                <a:spcPts val="0"/>
              </a:spcBef>
              <a:spcAft>
                <a:spcPts val="0"/>
              </a:spcAft>
              <a:buClr>
                <a:schemeClr val="accent1"/>
              </a:buClr>
              <a:buSzPts val="3600"/>
              <a:buFont typeface="PT Sans Narrow"/>
              <a:buNone/>
            </a:pPr>
            <a:r>
              <a:t/>
            </a:r>
            <a:endParaRPr b="1" i="0" sz="1400" u="none" cap="none" strike="noStrike">
              <a:solidFill>
                <a:srgbClr val="333300"/>
              </a:solidFill>
              <a:latin typeface="Calibri"/>
              <a:ea typeface="Calibri"/>
              <a:cs typeface="Calibri"/>
              <a:sym typeface="Calibri"/>
            </a:endParaRPr>
          </a:p>
        </p:txBody>
      </p:sp>
      <p:sp>
        <p:nvSpPr>
          <p:cNvPr id="369" name="Google Shape;369;p7"/>
          <p:cNvSpPr txBox="1"/>
          <p:nvPr/>
        </p:nvSpPr>
        <p:spPr>
          <a:xfrm>
            <a:off x="2546470" y="2326471"/>
            <a:ext cx="173958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accent1"/>
                </a:solidFill>
                <a:latin typeface="Calibri"/>
                <a:ea typeface="Calibri"/>
                <a:cs typeface="Calibri"/>
                <a:sym typeface="Calibri"/>
              </a:rPr>
              <a:t>Sensitivity</a:t>
            </a:r>
            <a:endParaRPr/>
          </a:p>
        </p:txBody>
      </p:sp>
      <p:sp>
        <p:nvSpPr>
          <p:cNvPr id="370" name="Google Shape;370;p7"/>
          <p:cNvSpPr txBox="1"/>
          <p:nvPr/>
        </p:nvSpPr>
        <p:spPr>
          <a:xfrm>
            <a:off x="2312022" y="2810939"/>
            <a:ext cx="164294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600" u="none" cap="none" strike="noStrike">
                <a:solidFill>
                  <a:schemeClr val="accent1"/>
                </a:solidFill>
                <a:latin typeface="Calibri"/>
                <a:ea typeface="Calibri"/>
                <a:cs typeface="Calibri"/>
                <a:sym typeface="Calibri"/>
              </a:rPr>
              <a:t>Mis-classification rate</a:t>
            </a:r>
            <a:endParaRPr/>
          </a:p>
        </p:txBody>
      </p:sp>
      <p:pic>
        <p:nvPicPr>
          <p:cNvPr descr="aproved, check, checkmark, ok, tick, yes " id="371" name="Google Shape;371;p7"/>
          <p:cNvPicPr preferRelativeResize="0"/>
          <p:nvPr/>
        </p:nvPicPr>
        <p:blipFill rotWithShape="1">
          <a:blip r:embed="rId3">
            <a:alphaModFix/>
          </a:blip>
          <a:srcRect b="0" l="0" r="0" t="0"/>
          <a:stretch/>
        </p:blipFill>
        <p:spPr>
          <a:xfrm>
            <a:off x="4236981" y="1733964"/>
            <a:ext cx="365760" cy="365760"/>
          </a:xfrm>
          <a:prstGeom prst="rect">
            <a:avLst/>
          </a:prstGeom>
          <a:noFill/>
          <a:ln>
            <a:noFill/>
          </a:ln>
        </p:spPr>
      </p:pic>
      <p:pic>
        <p:nvPicPr>
          <p:cNvPr descr="aproved, check, checkmark, ok, tick, yes " id="372" name="Google Shape;372;p7"/>
          <p:cNvPicPr preferRelativeResize="0"/>
          <p:nvPr/>
        </p:nvPicPr>
        <p:blipFill rotWithShape="1">
          <a:blip r:embed="rId3">
            <a:alphaModFix/>
          </a:blip>
          <a:srcRect b="0" l="0" r="0" t="0"/>
          <a:stretch/>
        </p:blipFill>
        <p:spPr>
          <a:xfrm>
            <a:off x="8209368" y="2376765"/>
            <a:ext cx="365760" cy="365760"/>
          </a:xfrm>
          <a:prstGeom prst="rect">
            <a:avLst/>
          </a:prstGeom>
          <a:noFill/>
          <a:ln>
            <a:noFill/>
          </a:ln>
        </p:spPr>
      </p:pic>
      <p:sp>
        <p:nvSpPr>
          <p:cNvPr id="373" name="Google Shape;373;p7"/>
          <p:cNvSpPr/>
          <p:nvPr/>
        </p:nvSpPr>
        <p:spPr>
          <a:xfrm>
            <a:off x="2312022" y="4765888"/>
            <a:ext cx="6473654" cy="45719"/>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374" name="Google Shape;374;p7"/>
          <p:cNvCxnSpPr/>
          <p:nvPr/>
        </p:nvCxnSpPr>
        <p:spPr>
          <a:xfrm>
            <a:off x="5799164" y="1948673"/>
            <a:ext cx="1176558" cy="49087"/>
          </a:xfrm>
          <a:prstGeom prst="straightConnector1">
            <a:avLst/>
          </a:prstGeom>
          <a:noFill/>
          <a:ln cap="flat" cmpd="sng" w="9525">
            <a:solidFill>
              <a:srgbClr val="EE6800"/>
            </a:solidFill>
            <a:prstDash val="dash"/>
            <a:round/>
            <a:headEnd len="med" w="med" type="triangle"/>
            <a:tailEnd len="med" w="med" type="triangle"/>
          </a:ln>
        </p:spPr>
      </p:cxnSp>
      <p:cxnSp>
        <p:nvCxnSpPr>
          <p:cNvPr id="375" name="Google Shape;375;p7"/>
          <p:cNvCxnSpPr/>
          <p:nvPr/>
        </p:nvCxnSpPr>
        <p:spPr>
          <a:xfrm flipH="1" rot="10800000">
            <a:off x="5837877" y="2528692"/>
            <a:ext cx="1137845" cy="82727"/>
          </a:xfrm>
          <a:prstGeom prst="straightConnector1">
            <a:avLst/>
          </a:prstGeom>
          <a:noFill/>
          <a:ln cap="flat" cmpd="sng" w="9525">
            <a:solidFill>
              <a:srgbClr val="EE6800"/>
            </a:solidFill>
            <a:prstDash val="dash"/>
            <a:round/>
            <a:headEnd len="med" w="med" type="triangle"/>
            <a:tailEnd len="med" w="med" type="triangle"/>
          </a:ln>
        </p:spPr>
      </p:cxnSp>
      <p:cxnSp>
        <p:nvCxnSpPr>
          <p:cNvPr id="376" name="Google Shape;376;p7"/>
          <p:cNvCxnSpPr/>
          <p:nvPr/>
        </p:nvCxnSpPr>
        <p:spPr>
          <a:xfrm>
            <a:off x="5842323" y="3140678"/>
            <a:ext cx="1133399" cy="0"/>
          </a:xfrm>
          <a:prstGeom prst="straightConnector1">
            <a:avLst/>
          </a:prstGeom>
          <a:noFill/>
          <a:ln cap="flat" cmpd="sng" w="9525">
            <a:solidFill>
              <a:srgbClr val="EE6800"/>
            </a:solidFill>
            <a:prstDash val="dash"/>
            <a:round/>
            <a:headEnd len="med" w="med" type="triangle"/>
            <a:tailEnd len="med" w="med" type="triangle"/>
          </a:ln>
        </p:spPr>
      </p:cxnSp>
      <p:pic>
        <p:nvPicPr>
          <p:cNvPr descr="aproved, check, checkmark, ok, tick, yes " id="377" name="Google Shape;377;p7"/>
          <p:cNvPicPr preferRelativeResize="0"/>
          <p:nvPr/>
        </p:nvPicPr>
        <p:blipFill rotWithShape="1">
          <a:blip r:embed="rId3">
            <a:alphaModFix/>
          </a:blip>
          <a:srcRect b="0" l="0" r="0" t="0"/>
          <a:stretch/>
        </p:blipFill>
        <p:spPr>
          <a:xfrm>
            <a:off x="8217906" y="3374595"/>
            <a:ext cx="365760" cy="365760"/>
          </a:xfrm>
          <a:prstGeom prst="rect">
            <a:avLst/>
          </a:prstGeom>
          <a:noFill/>
          <a:ln>
            <a:noFill/>
          </a:ln>
        </p:spPr>
      </p:pic>
      <p:pic>
        <p:nvPicPr>
          <p:cNvPr descr="calculator, equal, result " id="378" name="Google Shape;378;p7"/>
          <p:cNvPicPr preferRelativeResize="0"/>
          <p:nvPr/>
        </p:nvPicPr>
        <p:blipFill rotWithShape="1">
          <a:blip r:embed="rId4">
            <a:alphaModFix/>
          </a:blip>
          <a:srcRect b="0" l="0" r="0" t="0"/>
          <a:stretch/>
        </p:blipFill>
        <p:spPr>
          <a:xfrm>
            <a:off x="6223919" y="2931936"/>
            <a:ext cx="365760" cy="365760"/>
          </a:xfrm>
          <a:prstGeom prst="rect">
            <a:avLst/>
          </a:prstGeom>
          <a:noFill/>
          <a:ln>
            <a:noFill/>
          </a:ln>
        </p:spPr>
      </p:pic>
      <p:sp>
        <p:nvSpPr>
          <p:cNvPr id="379" name="Google Shape;37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8"/>
          <p:cNvSpPr txBox="1"/>
          <p:nvPr>
            <p:ph type="title"/>
          </p:nvPr>
        </p:nvSpPr>
        <p:spPr>
          <a:xfrm>
            <a:off x="233655" y="2250913"/>
            <a:ext cx="2152706" cy="22164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600"/>
              <a:buNone/>
            </a:pPr>
            <a:r>
              <a:rPr lang="en-US" sz="2000">
                <a:solidFill>
                  <a:srgbClr val="333300"/>
                </a:solidFill>
                <a:latin typeface="Calibri"/>
                <a:ea typeface="Calibri"/>
                <a:cs typeface="Calibri"/>
                <a:sym typeface="Calibri"/>
              </a:rPr>
              <a:t>2 layered Gaussian NN Model!</a:t>
            </a:r>
            <a:endParaRPr/>
          </a:p>
        </p:txBody>
      </p:sp>
      <p:sp>
        <p:nvSpPr>
          <p:cNvPr id="385" name="Google Shape;385;p8"/>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6" name="Google Shape;386;p8"/>
          <p:cNvSpPr txBox="1"/>
          <p:nvPr/>
        </p:nvSpPr>
        <p:spPr>
          <a:xfrm>
            <a:off x="311700" y="32150"/>
            <a:ext cx="8520600" cy="707400"/>
          </a:xfrm>
          <a:prstGeom prst="rect">
            <a:avLst/>
          </a:prstGeom>
          <a:noFill/>
          <a:ln>
            <a:noFill/>
          </a:ln>
        </p:spPr>
        <p:txBody>
          <a:bodyPr anchorCtr="0" anchor="t" bIns="91425" lIns="91425" spcFirstLastPara="1" rIns="91425" wrap="square" tIns="91425">
            <a:normAutofit fontScale="97500"/>
          </a:bodyPr>
          <a:lstStyle/>
          <a:p>
            <a:pPr indent="0" lvl="0" marL="0" marR="0" rtl="0" algn="l">
              <a:lnSpc>
                <a:spcPct val="100000"/>
              </a:lnSpc>
              <a:spcBef>
                <a:spcPts val="0"/>
              </a:spcBef>
              <a:spcAft>
                <a:spcPts val="0"/>
              </a:spcAft>
              <a:buClr>
                <a:schemeClr val="accent1"/>
              </a:buClr>
              <a:buSzPct val="115384"/>
              <a:buFont typeface="PT Sans Narrow"/>
              <a:buNone/>
            </a:pPr>
            <a:r>
              <a:rPr b="1" i="0" lang="en-US" sz="3200" u="none" cap="none" strike="noStrike">
                <a:solidFill>
                  <a:schemeClr val="accent1"/>
                </a:solidFill>
                <a:latin typeface="Calibri"/>
                <a:ea typeface="Calibri"/>
                <a:cs typeface="Calibri"/>
                <a:sym typeface="Calibri"/>
              </a:rPr>
              <a:t>Selecting NN meeting business requirement</a:t>
            </a:r>
            <a:endParaRPr/>
          </a:p>
        </p:txBody>
      </p:sp>
      <p:sp>
        <p:nvSpPr>
          <p:cNvPr id="387" name="Google Shape;387;p8"/>
          <p:cNvSpPr txBox="1"/>
          <p:nvPr/>
        </p:nvSpPr>
        <p:spPr>
          <a:xfrm>
            <a:off x="5787220" y="1025540"/>
            <a:ext cx="2319988" cy="53623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3600"/>
              <a:buFont typeface="PT Sans Narrow"/>
              <a:buNone/>
            </a:pPr>
            <a:r>
              <a:rPr b="1" i="0" lang="en-US" sz="1400" u="none" cap="none" strike="noStrike">
                <a:solidFill>
                  <a:srgbClr val="333300"/>
                </a:solidFill>
                <a:latin typeface="Calibri"/>
                <a:ea typeface="Calibri"/>
                <a:cs typeface="Calibri"/>
                <a:sym typeface="Calibri"/>
              </a:rPr>
              <a:t>AUC for ROC curve:</a:t>
            </a:r>
            <a:endParaRPr/>
          </a:p>
          <a:p>
            <a:pPr indent="0" lvl="0" marL="0" marR="0" rtl="0" algn="ctr">
              <a:lnSpc>
                <a:spcPct val="100000"/>
              </a:lnSpc>
              <a:spcBef>
                <a:spcPts val="0"/>
              </a:spcBef>
              <a:spcAft>
                <a:spcPts val="0"/>
              </a:spcAft>
              <a:buClr>
                <a:schemeClr val="accent1"/>
              </a:buClr>
              <a:buSzPts val="3600"/>
              <a:buFont typeface="PT Sans Narrow"/>
              <a:buNone/>
            </a:pPr>
            <a:r>
              <a:t/>
            </a:r>
            <a:endParaRPr b="1" i="0" sz="1400" u="none" cap="none" strike="noStrike">
              <a:solidFill>
                <a:srgbClr val="333300"/>
              </a:solidFill>
              <a:latin typeface="Calibri"/>
              <a:ea typeface="Calibri"/>
              <a:cs typeface="Calibri"/>
              <a:sym typeface="Calibri"/>
            </a:endParaRPr>
          </a:p>
        </p:txBody>
      </p:sp>
      <p:sp>
        <p:nvSpPr>
          <p:cNvPr id="388" name="Google Shape;388;p8"/>
          <p:cNvSpPr txBox="1"/>
          <p:nvPr/>
        </p:nvSpPr>
        <p:spPr>
          <a:xfrm>
            <a:off x="2568498" y="1025540"/>
            <a:ext cx="2319988" cy="536235"/>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chemeClr val="accent1"/>
              </a:buClr>
              <a:buSzPts val="3600"/>
              <a:buFont typeface="PT Sans Narrow"/>
              <a:buNone/>
            </a:pPr>
            <a:r>
              <a:rPr b="1" i="0" lang="en-US" sz="1400" u="none" cap="none" strike="noStrike">
                <a:solidFill>
                  <a:srgbClr val="333300"/>
                </a:solidFill>
                <a:latin typeface="Calibri"/>
                <a:ea typeface="Calibri"/>
                <a:cs typeface="Calibri"/>
                <a:sym typeface="Calibri"/>
              </a:rPr>
              <a:t>Lift curve</a:t>
            </a:r>
            <a:endParaRPr/>
          </a:p>
          <a:p>
            <a:pPr indent="0" lvl="0" marL="0" marR="0" rtl="0" algn="ctr">
              <a:lnSpc>
                <a:spcPct val="100000"/>
              </a:lnSpc>
              <a:spcBef>
                <a:spcPts val="0"/>
              </a:spcBef>
              <a:spcAft>
                <a:spcPts val="0"/>
              </a:spcAft>
              <a:buClr>
                <a:schemeClr val="accent1"/>
              </a:buClr>
              <a:buSzPts val="3600"/>
              <a:buFont typeface="PT Sans Narrow"/>
              <a:buNone/>
            </a:pPr>
            <a:r>
              <a:t/>
            </a:r>
            <a:endParaRPr b="1" i="0" sz="1400" u="none" cap="none" strike="noStrike">
              <a:solidFill>
                <a:srgbClr val="333300"/>
              </a:solidFill>
              <a:latin typeface="Calibri"/>
              <a:ea typeface="Calibri"/>
              <a:cs typeface="Calibri"/>
              <a:sym typeface="Calibri"/>
            </a:endParaRPr>
          </a:p>
        </p:txBody>
      </p:sp>
      <p:pic>
        <p:nvPicPr>
          <p:cNvPr id="389" name="Google Shape;389;p8"/>
          <p:cNvPicPr preferRelativeResize="0"/>
          <p:nvPr/>
        </p:nvPicPr>
        <p:blipFill rotWithShape="1">
          <a:blip r:embed="rId3">
            <a:alphaModFix/>
          </a:blip>
          <a:srcRect b="0" l="1974" r="0" t="0"/>
          <a:stretch/>
        </p:blipFill>
        <p:spPr>
          <a:xfrm>
            <a:off x="2401231" y="1746711"/>
            <a:ext cx="3083605" cy="2037269"/>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cxnSp>
        <p:nvCxnSpPr>
          <p:cNvPr id="390" name="Google Shape;390;p8"/>
          <p:cNvCxnSpPr/>
          <p:nvPr/>
        </p:nvCxnSpPr>
        <p:spPr>
          <a:xfrm>
            <a:off x="2802675" y="1531556"/>
            <a:ext cx="0" cy="2560320"/>
          </a:xfrm>
          <a:prstGeom prst="straightConnector1">
            <a:avLst/>
          </a:prstGeom>
          <a:noFill/>
          <a:ln cap="flat" cmpd="sng" w="12700">
            <a:solidFill>
              <a:srgbClr val="FF0000"/>
            </a:solidFill>
            <a:prstDash val="dash"/>
            <a:round/>
            <a:headEnd len="med" w="med" type="triangle"/>
            <a:tailEnd len="med" w="med" type="triangle"/>
          </a:ln>
        </p:spPr>
      </p:cxnSp>
      <p:sp>
        <p:nvSpPr>
          <p:cNvPr id="391" name="Google Shape;391;p8"/>
          <p:cNvSpPr txBox="1"/>
          <p:nvPr/>
        </p:nvSpPr>
        <p:spPr>
          <a:xfrm>
            <a:off x="2783039" y="4117960"/>
            <a:ext cx="2319988" cy="53623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3600"/>
              <a:buFont typeface="PT Sans Narrow"/>
              <a:buNone/>
            </a:pPr>
            <a:r>
              <a:rPr b="1" i="0" lang="en-US" sz="1400" u="none" cap="none" strike="noStrike">
                <a:solidFill>
                  <a:srgbClr val="333300"/>
                </a:solidFill>
                <a:latin typeface="Calibri"/>
                <a:ea typeface="Calibri"/>
                <a:cs typeface="Calibri"/>
                <a:sym typeface="Calibri"/>
              </a:rPr>
              <a:t>At </a:t>
            </a:r>
            <a:r>
              <a:rPr b="1" i="0" lang="en-US" sz="1400" u="none" cap="none" strike="noStrike">
                <a:solidFill>
                  <a:schemeClr val="accent1"/>
                </a:solidFill>
                <a:latin typeface="Calibri"/>
                <a:ea typeface="Calibri"/>
                <a:cs typeface="Calibri"/>
                <a:sym typeface="Calibri"/>
              </a:rPr>
              <a:t>2.7% </a:t>
            </a:r>
            <a:r>
              <a:rPr b="1" i="0" lang="en-US" sz="1400" u="none" cap="none" strike="noStrike">
                <a:solidFill>
                  <a:srgbClr val="333300"/>
                </a:solidFill>
                <a:latin typeface="Calibri"/>
                <a:ea typeface="Calibri"/>
                <a:cs typeface="Calibri"/>
                <a:sym typeface="Calibri"/>
              </a:rPr>
              <a:t>baseline, LIFT ~ </a:t>
            </a:r>
            <a:r>
              <a:rPr b="1" i="0" lang="en-US" sz="1400" u="none" cap="none" strike="noStrike">
                <a:solidFill>
                  <a:schemeClr val="accent1"/>
                </a:solidFill>
                <a:latin typeface="Calibri"/>
                <a:ea typeface="Calibri"/>
                <a:cs typeface="Calibri"/>
                <a:sym typeface="Calibri"/>
              </a:rPr>
              <a:t>15</a:t>
            </a:r>
            <a:endParaRPr/>
          </a:p>
          <a:p>
            <a:pPr indent="0" lvl="0" marL="0" marR="0" rtl="0" algn="ctr">
              <a:lnSpc>
                <a:spcPct val="100000"/>
              </a:lnSpc>
              <a:spcBef>
                <a:spcPts val="0"/>
              </a:spcBef>
              <a:spcAft>
                <a:spcPts val="0"/>
              </a:spcAft>
              <a:buClr>
                <a:schemeClr val="accent1"/>
              </a:buClr>
              <a:buSzPts val="3600"/>
              <a:buFont typeface="PT Sans Narrow"/>
              <a:buNone/>
            </a:pPr>
            <a:r>
              <a:rPr b="1" i="0" lang="en-US" sz="1400" u="none" cap="none" strike="noStrike">
                <a:solidFill>
                  <a:srgbClr val="333300"/>
                </a:solidFill>
                <a:latin typeface="Calibri"/>
                <a:ea typeface="Calibri"/>
                <a:cs typeface="Calibri"/>
                <a:sym typeface="Calibri"/>
              </a:rPr>
              <a:t>Response rate ~ </a:t>
            </a:r>
            <a:r>
              <a:rPr b="1" i="0" lang="en-US" sz="2000" u="none" cap="none" strike="noStrike">
                <a:solidFill>
                  <a:schemeClr val="accent1"/>
                </a:solidFill>
                <a:latin typeface="Calibri"/>
                <a:ea typeface="Calibri"/>
                <a:cs typeface="Calibri"/>
                <a:sym typeface="Calibri"/>
              </a:rPr>
              <a:t>41%</a:t>
            </a:r>
            <a:endParaRPr/>
          </a:p>
          <a:p>
            <a:pPr indent="0" lvl="0" marL="0" marR="0" rtl="0" algn="ctr">
              <a:lnSpc>
                <a:spcPct val="100000"/>
              </a:lnSpc>
              <a:spcBef>
                <a:spcPts val="0"/>
              </a:spcBef>
              <a:spcAft>
                <a:spcPts val="0"/>
              </a:spcAft>
              <a:buClr>
                <a:schemeClr val="accent1"/>
              </a:buClr>
              <a:buSzPts val="3600"/>
              <a:buFont typeface="PT Sans Narrow"/>
              <a:buNone/>
            </a:pPr>
            <a:r>
              <a:t/>
            </a:r>
            <a:endParaRPr b="1" i="0" sz="1400" u="none" cap="none" strike="noStrike">
              <a:solidFill>
                <a:srgbClr val="333300"/>
              </a:solidFill>
              <a:latin typeface="Calibri"/>
              <a:ea typeface="Calibri"/>
              <a:cs typeface="Calibri"/>
              <a:sym typeface="Calibri"/>
            </a:endParaRPr>
          </a:p>
        </p:txBody>
      </p:sp>
      <p:pic>
        <p:nvPicPr>
          <p:cNvPr id="392" name="Google Shape;392;p8"/>
          <p:cNvPicPr preferRelativeResize="0"/>
          <p:nvPr/>
        </p:nvPicPr>
        <p:blipFill rotWithShape="1">
          <a:blip r:embed="rId4">
            <a:alphaModFix/>
          </a:blip>
          <a:srcRect b="0" l="0" r="0" t="0"/>
          <a:stretch/>
        </p:blipFill>
        <p:spPr>
          <a:xfrm>
            <a:off x="5728614" y="1746711"/>
            <a:ext cx="3013943" cy="2051023"/>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393" name="Google Shape;393;p8"/>
          <p:cNvSpPr txBox="1"/>
          <p:nvPr/>
        </p:nvSpPr>
        <p:spPr>
          <a:xfrm>
            <a:off x="6005741" y="4117960"/>
            <a:ext cx="2319988" cy="53623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3600"/>
              <a:buFont typeface="PT Sans Narrow"/>
              <a:buNone/>
            </a:pPr>
            <a:r>
              <a:rPr b="1" i="0" lang="en-US" sz="1400" u="none" cap="none" strike="noStrike">
                <a:solidFill>
                  <a:srgbClr val="333300"/>
                </a:solidFill>
                <a:latin typeface="Calibri"/>
                <a:ea typeface="Calibri"/>
                <a:cs typeface="Calibri"/>
                <a:sym typeface="Calibri"/>
              </a:rPr>
              <a:t>AUC  </a:t>
            </a:r>
            <a:r>
              <a:rPr b="1" i="0" lang="en-US" sz="2000" u="none" cap="none" strike="noStrike">
                <a:solidFill>
                  <a:schemeClr val="accent1"/>
                </a:solidFill>
                <a:latin typeface="Calibri"/>
                <a:ea typeface="Calibri"/>
                <a:cs typeface="Calibri"/>
                <a:sym typeface="Calibri"/>
              </a:rPr>
              <a:t>98%</a:t>
            </a:r>
            <a:endParaRPr/>
          </a:p>
          <a:p>
            <a:pPr indent="0" lvl="0" marL="0" marR="0" rtl="0" algn="ctr">
              <a:lnSpc>
                <a:spcPct val="100000"/>
              </a:lnSpc>
              <a:spcBef>
                <a:spcPts val="0"/>
              </a:spcBef>
              <a:spcAft>
                <a:spcPts val="0"/>
              </a:spcAft>
              <a:buClr>
                <a:schemeClr val="accent1"/>
              </a:buClr>
              <a:buSzPts val="3600"/>
              <a:buFont typeface="PT Sans Narrow"/>
              <a:buNone/>
            </a:pPr>
            <a:r>
              <a:t/>
            </a:r>
            <a:endParaRPr b="1" i="0" sz="1400" u="none" cap="none" strike="noStrike">
              <a:solidFill>
                <a:srgbClr val="333300"/>
              </a:solidFill>
              <a:latin typeface="Calibri"/>
              <a:ea typeface="Calibri"/>
              <a:cs typeface="Calibri"/>
              <a:sym typeface="Calibri"/>
            </a:endParaRPr>
          </a:p>
        </p:txBody>
      </p:sp>
      <p:cxnSp>
        <p:nvCxnSpPr>
          <p:cNvPr id="394" name="Google Shape;394;p8"/>
          <p:cNvCxnSpPr/>
          <p:nvPr/>
        </p:nvCxnSpPr>
        <p:spPr>
          <a:xfrm>
            <a:off x="6363629" y="1958502"/>
            <a:ext cx="583585" cy="970552"/>
          </a:xfrm>
          <a:prstGeom prst="straightConnector1">
            <a:avLst/>
          </a:prstGeom>
          <a:noFill/>
          <a:ln cap="flat" cmpd="sng" w="12700">
            <a:solidFill>
              <a:srgbClr val="FF0000"/>
            </a:solidFill>
            <a:prstDash val="dash"/>
            <a:round/>
            <a:headEnd len="med" w="med" type="triangle"/>
            <a:tailEnd len="sm" w="sm" type="none"/>
          </a:ln>
        </p:spPr>
      </p:cxnSp>
      <p:sp>
        <p:nvSpPr>
          <p:cNvPr id="395" name="Google Shape;395;p8"/>
          <p:cNvSpPr txBox="1"/>
          <p:nvPr/>
        </p:nvSpPr>
        <p:spPr>
          <a:xfrm>
            <a:off x="5901150" y="2844530"/>
            <a:ext cx="2319988" cy="536235"/>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chemeClr val="accent1"/>
              </a:buClr>
              <a:buSzPts val="3600"/>
              <a:buFont typeface="PT Sans Narrow"/>
              <a:buNone/>
            </a:pPr>
            <a:r>
              <a:rPr b="1" i="0" lang="en-US" sz="1400" u="none" cap="none" strike="noStrike">
                <a:solidFill>
                  <a:srgbClr val="333300"/>
                </a:solidFill>
                <a:latin typeface="Calibri"/>
                <a:ea typeface="Calibri"/>
                <a:cs typeface="Calibri"/>
                <a:sym typeface="Calibri"/>
              </a:rPr>
              <a:t>Our target class!</a:t>
            </a:r>
            <a:endParaRPr/>
          </a:p>
          <a:p>
            <a:pPr indent="0" lvl="0" marL="0" marR="0" rtl="0" algn="ctr">
              <a:lnSpc>
                <a:spcPct val="100000"/>
              </a:lnSpc>
              <a:spcBef>
                <a:spcPts val="0"/>
              </a:spcBef>
              <a:spcAft>
                <a:spcPts val="0"/>
              </a:spcAft>
              <a:buClr>
                <a:schemeClr val="accent1"/>
              </a:buClr>
              <a:buSzPts val="3600"/>
              <a:buFont typeface="PT Sans Narrow"/>
              <a:buNone/>
            </a:pPr>
            <a:r>
              <a:t/>
            </a:r>
            <a:endParaRPr b="1" i="0" sz="1400" u="none" cap="none" strike="noStrike">
              <a:solidFill>
                <a:srgbClr val="333300"/>
              </a:solidFill>
              <a:latin typeface="Calibri"/>
              <a:ea typeface="Calibri"/>
              <a:cs typeface="Calibri"/>
              <a:sym typeface="Calibri"/>
            </a:endParaRPr>
          </a:p>
        </p:txBody>
      </p:sp>
      <p:sp>
        <p:nvSpPr>
          <p:cNvPr id="396" name="Google Shape;396;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graphicFrame>
        <p:nvGraphicFramePr>
          <p:cNvPr id="401" name="Google Shape;401;p9"/>
          <p:cNvGraphicFramePr/>
          <p:nvPr/>
        </p:nvGraphicFramePr>
        <p:xfrm>
          <a:off x="1936042" y="896127"/>
          <a:ext cx="3177716" cy="1783054"/>
        </p:xfrm>
        <a:graphic>
          <a:graphicData uri="http://schemas.openxmlformats.org/drawingml/2006/chart">
            <c:chart r:id="rId3"/>
          </a:graphicData>
        </a:graphic>
      </p:graphicFrame>
      <p:graphicFrame>
        <p:nvGraphicFramePr>
          <p:cNvPr id="402" name="Google Shape;402;p9"/>
          <p:cNvGraphicFramePr/>
          <p:nvPr/>
        </p:nvGraphicFramePr>
        <p:xfrm>
          <a:off x="1949334" y="3102341"/>
          <a:ext cx="3177716" cy="1788007"/>
        </p:xfrm>
        <a:graphic>
          <a:graphicData uri="http://schemas.openxmlformats.org/drawingml/2006/chart">
            <c:chart r:id="rId4"/>
          </a:graphicData>
        </a:graphic>
      </p:graphicFrame>
      <p:graphicFrame>
        <p:nvGraphicFramePr>
          <p:cNvPr id="403" name="Google Shape;403;p9"/>
          <p:cNvGraphicFramePr/>
          <p:nvPr/>
        </p:nvGraphicFramePr>
        <p:xfrm>
          <a:off x="5565703" y="888106"/>
          <a:ext cx="3177716" cy="1792959"/>
        </p:xfrm>
        <a:graphic>
          <a:graphicData uri="http://schemas.openxmlformats.org/drawingml/2006/chart">
            <c:chart r:id="rId5"/>
          </a:graphicData>
        </a:graphic>
      </p:graphicFrame>
      <p:graphicFrame>
        <p:nvGraphicFramePr>
          <p:cNvPr id="404" name="Google Shape;404;p9"/>
          <p:cNvGraphicFramePr/>
          <p:nvPr/>
        </p:nvGraphicFramePr>
        <p:xfrm>
          <a:off x="5565703" y="3101170"/>
          <a:ext cx="3177716" cy="1783054"/>
        </p:xfrm>
        <a:graphic>
          <a:graphicData uri="http://schemas.openxmlformats.org/drawingml/2006/chart">
            <c:chart r:id="rId6"/>
          </a:graphicData>
        </a:graphic>
      </p:graphicFrame>
      <p:sp>
        <p:nvSpPr>
          <p:cNvPr id="405" name="Google Shape;405;p9"/>
          <p:cNvSpPr txBox="1"/>
          <p:nvPr>
            <p:ph type="title"/>
          </p:nvPr>
        </p:nvSpPr>
        <p:spPr>
          <a:xfrm>
            <a:off x="184127" y="1766418"/>
            <a:ext cx="1509649" cy="22164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200000"/>
              <a:buNone/>
            </a:pPr>
            <a:r>
              <a:rPr lang="en-US" sz="2000">
                <a:solidFill>
                  <a:srgbClr val="333300"/>
                </a:solidFill>
                <a:latin typeface="Calibri"/>
                <a:ea typeface="Calibri"/>
                <a:cs typeface="Calibri"/>
                <a:sym typeface="Calibri"/>
              </a:rPr>
              <a:t>Over sampling:</a:t>
            </a:r>
            <a:br>
              <a:rPr lang="en-US" sz="2000">
                <a:solidFill>
                  <a:srgbClr val="333300"/>
                </a:solidFill>
                <a:latin typeface="Calibri"/>
                <a:ea typeface="Calibri"/>
                <a:cs typeface="Calibri"/>
                <a:sym typeface="Calibri"/>
              </a:rPr>
            </a:br>
            <a:br>
              <a:rPr lang="en-US" sz="2000">
                <a:solidFill>
                  <a:srgbClr val="333300"/>
                </a:solidFill>
                <a:latin typeface="Calibri"/>
                <a:ea typeface="Calibri"/>
                <a:cs typeface="Calibri"/>
                <a:sym typeface="Calibri"/>
              </a:rPr>
            </a:br>
            <a:r>
              <a:rPr lang="en-US" sz="2000">
                <a:solidFill>
                  <a:srgbClr val="333300"/>
                </a:solidFill>
                <a:latin typeface="Calibri"/>
                <a:ea typeface="Calibri"/>
                <a:cs typeface="Calibri"/>
                <a:sym typeface="Calibri"/>
              </a:rPr>
              <a:t> Model overfits to training &amp; validation</a:t>
            </a:r>
            <a:endParaRPr/>
          </a:p>
        </p:txBody>
      </p:sp>
      <p:sp>
        <p:nvSpPr>
          <p:cNvPr id="406" name="Google Shape;406;p9"/>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07" name="Google Shape;407;p9"/>
          <p:cNvSpPr txBox="1"/>
          <p:nvPr/>
        </p:nvSpPr>
        <p:spPr>
          <a:xfrm>
            <a:off x="311700" y="32150"/>
            <a:ext cx="8520600" cy="707400"/>
          </a:xfrm>
          <a:prstGeom prst="rect">
            <a:avLst/>
          </a:prstGeom>
          <a:noFill/>
          <a:ln>
            <a:noFill/>
          </a:ln>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Clr>
                <a:schemeClr val="accent1"/>
              </a:buClr>
              <a:buSzPct val="125000"/>
              <a:buFont typeface="PT Sans Narrow"/>
              <a:buNone/>
            </a:pPr>
            <a:r>
              <a:rPr b="1" i="0" lang="en-US" sz="3200" u="none" cap="none" strike="noStrike">
                <a:solidFill>
                  <a:schemeClr val="accent1"/>
                </a:solidFill>
                <a:latin typeface="Calibri"/>
                <a:ea typeface="Calibri"/>
                <a:cs typeface="Calibri"/>
                <a:sym typeface="Calibri"/>
              </a:rPr>
              <a:t>Tuning the model to better determine the rare event</a:t>
            </a:r>
            <a:endParaRPr/>
          </a:p>
        </p:txBody>
      </p:sp>
      <p:cxnSp>
        <p:nvCxnSpPr>
          <p:cNvPr id="408" name="Google Shape;408;p9"/>
          <p:cNvCxnSpPr/>
          <p:nvPr/>
        </p:nvCxnSpPr>
        <p:spPr>
          <a:xfrm rot="-5400000">
            <a:off x="3166575" y="2851957"/>
            <a:ext cx="4297680" cy="0"/>
          </a:xfrm>
          <a:prstGeom prst="straightConnector1">
            <a:avLst/>
          </a:prstGeom>
          <a:noFill/>
          <a:ln cap="flat" cmpd="sng" w="9525">
            <a:solidFill>
              <a:srgbClr val="EE6800"/>
            </a:solidFill>
            <a:prstDash val="solid"/>
            <a:round/>
            <a:headEnd len="med" w="med" type="diamond"/>
            <a:tailEnd len="med" w="med" type="diamond"/>
          </a:ln>
        </p:spPr>
      </p:cxnSp>
      <p:cxnSp>
        <p:nvCxnSpPr>
          <p:cNvPr id="409" name="Google Shape;409;p9"/>
          <p:cNvCxnSpPr/>
          <p:nvPr/>
        </p:nvCxnSpPr>
        <p:spPr>
          <a:xfrm rot="10800000">
            <a:off x="1765964" y="2900319"/>
            <a:ext cx="7315200" cy="0"/>
          </a:xfrm>
          <a:prstGeom prst="straightConnector1">
            <a:avLst/>
          </a:prstGeom>
          <a:noFill/>
          <a:ln cap="flat" cmpd="sng" w="9525">
            <a:solidFill>
              <a:srgbClr val="EE6800"/>
            </a:solidFill>
            <a:prstDash val="solid"/>
            <a:round/>
            <a:headEnd len="med" w="med" type="diamond"/>
            <a:tailEnd len="med" w="med" type="diamond"/>
          </a:ln>
        </p:spPr>
      </p:cxnSp>
      <p:cxnSp>
        <p:nvCxnSpPr>
          <p:cNvPr id="410" name="Google Shape;410;p9"/>
          <p:cNvCxnSpPr/>
          <p:nvPr/>
        </p:nvCxnSpPr>
        <p:spPr>
          <a:xfrm rot="-5400000">
            <a:off x="-389494" y="2860847"/>
            <a:ext cx="4297680" cy="0"/>
          </a:xfrm>
          <a:prstGeom prst="straightConnector1">
            <a:avLst/>
          </a:prstGeom>
          <a:noFill/>
          <a:ln cap="flat" cmpd="sng" w="9525">
            <a:solidFill>
              <a:srgbClr val="EE6800"/>
            </a:solidFill>
            <a:prstDash val="solid"/>
            <a:round/>
            <a:headEnd len="med" w="med" type="diamond"/>
            <a:tailEnd len="med" w="med" type="diamond"/>
          </a:ln>
        </p:spPr>
      </p:cxnSp>
      <p:pic>
        <p:nvPicPr>
          <p:cNvPr descr="circle, arrow, down " id="411" name="Google Shape;411;p9"/>
          <p:cNvPicPr preferRelativeResize="0"/>
          <p:nvPr/>
        </p:nvPicPr>
        <p:blipFill rotWithShape="1">
          <a:blip r:embed="rId7">
            <a:alphaModFix/>
          </a:blip>
          <a:srcRect b="0" l="0" r="0" t="0"/>
          <a:stretch/>
        </p:blipFill>
        <p:spPr>
          <a:xfrm>
            <a:off x="4396865" y="915084"/>
            <a:ext cx="365760" cy="365760"/>
          </a:xfrm>
          <a:prstGeom prst="rect">
            <a:avLst/>
          </a:prstGeom>
          <a:noFill/>
          <a:ln>
            <a:noFill/>
          </a:ln>
        </p:spPr>
      </p:pic>
      <p:pic>
        <p:nvPicPr>
          <p:cNvPr descr="circle, arrow, down " id="412" name="Google Shape;412;p9"/>
          <p:cNvPicPr preferRelativeResize="0"/>
          <p:nvPr/>
        </p:nvPicPr>
        <p:blipFill rotWithShape="1">
          <a:blip r:embed="rId7">
            <a:alphaModFix/>
          </a:blip>
          <a:srcRect b="0" l="0" r="0" t="0"/>
          <a:stretch/>
        </p:blipFill>
        <p:spPr>
          <a:xfrm>
            <a:off x="8030403" y="959003"/>
            <a:ext cx="365760" cy="365760"/>
          </a:xfrm>
          <a:prstGeom prst="rect">
            <a:avLst/>
          </a:prstGeom>
          <a:noFill/>
          <a:ln>
            <a:noFill/>
          </a:ln>
        </p:spPr>
      </p:pic>
      <p:pic>
        <p:nvPicPr>
          <p:cNvPr descr="circle, arrow, down " id="413" name="Google Shape;413;p9"/>
          <p:cNvPicPr preferRelativeResize="0"/>
          <p:nvPr/>
        </p:nvPicPr>
        <p:blipFill rotWithShape="1">
          <a:blip r:embed="rId7">
            <a:alphaModFix/>
          </a:blip>
          <a:srcRect b="0" l="0" r="0" t="0"/>
          <a:stretch/>
        </p:blipFill>
        <p:spPr>
          <a:xfrm>
            <a:off x="4364783" y="3157400"/>
            <a:ext cx="365760" cy="365760"/>
          </a:xfrm>
          <a:prstGeom prst="rect">
            <a:avLst/>
          </a:prstGeom>
          <a:noFill/>
          <a:ln>
            <a:noFill/>
          </a:ln>
        </p:spPr>
      </p:pic>
      <p:pic>
        <p:nvPicPr>
          <p:cNvPr descr="circle, arrow, down " id="414" name="Google Shape;414;p9"/>
          <p:cNvPicPr preferRelativeResize="0"/>
          <p:nvPr/>
        </p:nvPicPr>
        <p:blipFill rotWithShape="1">
          <a:blip r:embed="rId7">
            <a:alphaModFix/>
          </a:blip>
          <a:srcRect b="0" l="0" r="0" t="0"/>
          <a:stretch/>
        </p:blipFill>
        <p:spPr>
          <a:xfrm>
            <a:off x="8030349" y="3175559"/>
            <a:ext cx="365760" cy="365760"/>
          </a:xfrm>
          <a:prstGeom prst="rect">
            <a:avLst/>
          </a:prstGeom>
          <a:noFill/>
          <a:ln>
            <a:noFill/>
          </a:ln>
        </p:spPr>
      </p:pic>
      <p:sp>
        <p:nvSpPr>
          <p:cNvPr id="415" name="Google Shape;41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7"/>
          <p:cNvSpPr txBox="1"/>
          <p:nvPr>
            <p:ph type="title"/>
          </p:nvPr>
        </p:nvSpPr>
        <p:spPr>
          <a:xfrm>
            <a:off x="485036" y="2261023"/>
            <a:ext cx="1509649" cy="22164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600"/>
              <a:buNone/>
            </a:pPr>
            <a:r>
              <a:rPr lang="en-US" sz="2000">
                <a:solidFill>
                  <a:srgbClr val="333300"/>
                </a:solidFill>
                <a:latin typeface="Calibri"/>
                <a:ea typeface="Calibri"/>
                <a:cs typeface="Calibri"/>
                <a:sym typeface="Calibri"/>
              </a:rPr>
              <a:t>Determining the optimal cut – off!</a:t>
            </a:r>
            <a:endParaRPr/>
          </a:p>
        </p:txBody>
      </p:sp>
      <p:sp>
        <p:nvSpPr>
          <p:cNvPr id="421" name="Google Shape;421;p17"/>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22" name="Google Shape;422;p17"/>
          <p:cNvSpPr txBox="1"/>
          <p:nvPr/>
        </p:nvSpPr>
        <p:spPr>
          <a:xfrm>
            <a:off x="311700" y="32150"/>
            <a:ext cx="8520600" cy="707400"/>
          </a:xfrm>
          <a:prstGeom prst="rect">
            <a:avLst/>
          </a:prstGeom>
          <a:noFill/>
          <a:ln>
            <a:noFill/>
          </a:ln>
        </p:spPr>
        <p:txBody>
          <a:bodyPr anchorCtr="0" anchor="t" bIns="91425" lIns="91425" spcFirstLastPara="1" rIns="91425" wrap="square" tIns="91425">
            <a:normAutofit fontScale="97500"/>
          </a:bodyPr>
          <a:lstStyle/>
          <a:p>
            <a:pPr indent="0" lvl="0" marL="0" marR="0" rtl="0" algn="l">
              <a:lnSpc>
                <a:spcPct val="100000"/>
              </a:lnSpc>
              <a:spcBef>
                <a:spcPts val="0"/>
              </a:spcBef>
              <a:spcAft>
                <a:spcPts val="0"/>
              </a:spcAft>
              <a:buClr>
                <a:schemeClr val="accent1"/>
              </a:buClr>
              <a:buSzPct val="115384"/>
              <a:buFont typeface="PT Sans Narrow"/>
              <a:buNone/>
            </a:pPr>
            <a:r>
              <a:rPr b="1" i="0" lang="en-US" sz="3200" u="none" cap="none" strike="noStrike">
                <a:solidFill>
                  <a:schemeClr val="accent1"/>
                </a:solidFill>
                <a:latin typeface="Calibri"/>
                <a:ea typeface="Calibri"/>
                <a:cs typeface="Calibri"/>
                <a:sym typeface="Calibri"/>
              </a:rPr>
              <a:t>Modulating for the best prediction</a:t>
            </a:r>
            <a:endParaRPr/>
          </a:p>
        </p:txBody>
      </p:sp>
      <p:pic>
        <p:nvPicPr>
          <p:cNvPr id="423" name="Google Shape;423;p17"/>
          <p:cNvPicPr preferRelativeResize="0"/>
          <p:nvPr/>
        </p:nvPicPr>
        <p:blipFill rotWithShape="1">
          <a:blip r:embed="rId3">
            <a:alphaModFix/>
          </a:blip>
          <a:srcRect b="3295" l="0" r="0" t="0"/>
          <a:stretch/>
        </p:blipFill>
        <p:spPr>
          <a:xfrm>
            <a:off x="2314074" y="1421614"/>
            <a:ext cx="5943600" cy="2919925"/>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descr="aproved, check, checkmark, ok, tick, yes " id="424" name="Google Shape;424;p17"/>
          <p:cNvPicPr preferRelativeResize="0"/>
          <p:nvPr/>
        </p:nvPicPr>
        <p:blipFill rotWithShape="1">
          <a:blip r:embed="rId4">
            <a:alphaModFix/>
          </a:blip>
          <a:srcRect b="0" l="0" r="0" t="0"/>
          <a:stretch/>
        </p:blipFill>
        <p:spPr>
          <a:xfrm>
            <a:off x="3771760" y="2086884"/>
            <a:ext cx="365760" cy="365760"/>
          </a:xfrm>
          <a:prstGeom prst="rect">
            <a:avLst/>
          </a:prstGeom>
          <a:noFill/>
          <a:ln>
            <a:noFill/>
          </a:ln>
        </p:spPr>
      </p:pic>
      <p:pic>
        <p:nvPicPr>
          <p:cNvPr descr="delete, remove, cross, cancel, close " id="425" name="Google Shape;425;p17"/>
          <p:cNvPicPr preferRelativeResize="0"/>
          <p:nvPr/>
        </p:nvPicPr>
        <p:blipFill rotWithShape="1">
          <a:blip r:embed="rId5">
            <a:alphaModFix/>
          </a:blip>
          <a:srcRect b="0" l="0" r="0" t="0"/>
          <a:stretch/>
        </p:blipFill>
        <p:spPr>
          <a:xfrm>
            <a:off x="3726040" y="3373854"/>
            <a:ext cx="457200" cy="457200"/>
          </a:xfrm>
          <a:prstGeom prst="rect">
            <a:avLst/>
          </a:prstGeom>
          <a:noFill/>
          <a:ln>
            <a:noFill/>
          </a:ln>
        </p:spPr>
      </p:pic>
      <p:pic>
        <p:nvPicPr>
          <p:cNvPr descr="delete, remove, cross, cancel, close " id="426" name="Google Shape;426;p17"/>
          <p:cNvPicPr preferRelativeResize="0"/>
          <p:nvPr/>
        </p:nvPicPr>
        <p:blipFill rotWithShape="1">
          <a:blip r:embed="rId5">
            <a:alphaModFix/>
          </a:blip>
          <a:srcRect b="0" l="0" r="0" t="0"/>
          <a:stretch/>
        </p:blipFill>
        <p:spPr>
          <a:xfrm>
            <a:off x="6573514" y="1629684"/>
            <a:ext cx="457200" cy="457200"/>
          </a:xfrm>
          <a:prstGeom prst="rect">
            <a:avLst/>
          </a:prstGeom>
          <a:noFill/>
          <a:ln>
            <a:noFill/>
          </a:ln>
        </p:spPr>
      </p:pic>
      <p:sp>
        <p:nvSpPr>
          <p:cNvPr id="427" name="Google Shape;42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3"/>
          <p:cNvSpPr txBox="1"/>
          <p:nvPr>
            <p:ph type="title"/>
          </p:nvPr>
        </p:nvSpPr>
        <p:spPr>
          <a:xfrm>
            <a:off x="693583" y="2357276"/>
            <a:ext cx="3645806" cy="22164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600"/>
              <a:buNone/>
            </a:pPr>
            <a:r>
              <a:rPr lang="en-US" sz="2000">
                <a:solidFill>
                  <a:srgbClr val="333300"/>
                </a:solidFill>
                <a:latin typeface="Calibri"/>
                <a:ea typeface="Calibri"/>
                <a:cs typeface="Calibri"/>
                <a:sym typeface="Calibri"/>
              </a:rPr>
              <a:t>OPTIMAL -&gt; 2 layered 3 node Gaussian + 0.4 cut off</a:t>
            </a:r>
            <a:endParaRPr/>
          </a:p>
        </p:txBody>
      </p:sp>
      <p:sp>
        <p:nvSpPr>
          <p:cNvPr id="433" name="Google Shape;433;p33"/>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34" name="Google Shape;434;p33"/>
          <p:cNvSpPr txBox="1"/>
          <p:nvPr/>
        </p:nvSpPr>
        <p:spPr>
          <a:xfrm>
            <a:off x="311700" y="32150"/>
            <a:ext cx="8520600" cy="707400"/>
          </a:xfrm>
          <a:prstGeom prst="rect">
            <a:avLst/>
          </a:prstGeom>
          <a:noFill/>
          <a:ln>
            <a:noFill/>
          </a:ln>
        </p:spPr>
        <p:txBody>
          <a:bodyPr anchorCtr="0" anchor="t" bIns="91425" lIns="91425" spcFirstLastPara="1" rIns="91425" wrap="square" tIns="91425">
            <a:normAutofit fontScale="97500"/>
          </a:bodyPr>
          <a:lstStyle/>
          <a:p>
            <a:pPr indent="0" lvl="0" marL="0" marR="0" rtl="0" algn="l">
              <a:lnSpc>
                <a:spcPct val="100000"/>
              </a:lnSpc>
              <a:spcBef>
                <a:spcPts val="0"/>
              </a:spcBef>
              <a:spcAft>
                <a:spcPts val="0"/>
              </a:spcAft>
              <a:buClr>
                <a:schemeClr val="accent1"/>
              </a:buClr>
              <a:buSzPct val="115384"/>
              <a:buFont typeface="PT Sans Narrow"/>
              <a:buNone/>
            </a:pPr>
            <a:r>
              <a:rPr b="1" i="0" lang="en-US" sz="3200" u="none" cap="none" strike="noStrike">
                <a:solidFill>
                  <a:schemeClr val="accent1"/>
                </a:solidFill>
                <a:latin typeface="Calibri"/>
                <a:ea typeface="Calibri"/>
                <a:cs typeface="Calibri"/>
                <a:sym typeface="Calibri"/>
              </a:rPr>
              <a:t>Closing with the Best Model</a:t>
            </a:r>
            <a:endParaRPr/>
          </a:p>
        </p:txBody>
      </p:sp>
      <p:sp>
        <p:nvSpPr>
          <p:cNvPr id="435" name="Google Shape;435;p33"/>
          <p:cNvSpPr txBox="1"/>
          <p:nvPr/>
        </p:nvSpPr>
        <p:spPr>
          <a:xfrm>
            <a:off x="4419599" y="1656054"/>
            <a:ext cx="3645806" cy="2216400"/>
          </a:xfrm>
          <a:prstGeom prst="rect">
            <a:avLst/>
          </a:prstGeom>
          <a:noFill/>
          <a:ln>
            <a:noFill/>
          </a:ln>
        </p:spPr>
        <p:txBody>
          <a:bodyPr anchorCtr="0" anchor="t" bIns="91425" lIns="91425" spcFirstLastPara="1" rIns="91425" wrap="square" tIns="91425">
            <a:normAutofit fontScale="62500" lnSpcReduction="20000"/>
          </a:bodyPr>
          <a:lstStyle/>
          <a:p>
            <a:pPr indent="0" lvl="0" marL="0" marR="0" rtl="0" algn="ctr">
              <a:lnSpc>
                <a:spcPct val="100000"/>
              </a:lnSpc>
              <a:spcBef>
                <a:spcPts val="0"/>
              </a:spcBef>
              <a:spcAft>
                <a:spcPts val="0"/>
              </a:spcAft>
              <a:buClr>
                <a:schemeClr val="accent1"/>
              </a:buClr>
              <a:buSzPct val="288000"/>
              <a:buFont typeface="PT Sans Narrow"/>
              <a:buNone/>
            </a:pPr>
            <a:r>
              <a:rPr b="1" i="0" lang="en-US" sz="2000" u="none" cap="none" strike="noStrike">
                <a:solidFill>
                  <a:srgbClr val="333300"/>
                </a:solidFill>
                <a:latin typeface="Calibri"/>
                <a:ea typeface="Calibri"/>
                <a:cs typeface="Calibri"/>
                <a:sym typeface="Calibri"/>
              </a:rPr>
              <a:t>Accuracy of 1: </a:t>
            </a:r>
            <a:r>
              <a:rPr b="1" i="0" lang="en-US" sz="5100" u="none" cap="none" strike="noStrike">
                <a:solidFill>
                  <a:schemeClr val="accent1"/>
                </a:solidFill>
                <a:latin typeface="Calibri"/>
                <a:ea typeface="Calibri"/>
                <a:cs typeface="Calibri"/>
                <a:sym typeface="Calibri"/>
              </a:rPr>
              <a:t>86%</a:t>
            </a:r>
            <a:endParaRPr b="1" i="0" sz="2000" u="none" cap="none" strike="noStrike">
              <a:solidFill>
                <a:schemeClr val="accent1"/>
              </a:solidFill>
              <a:latin typeface="Calibri"/>
              <a:ea typeface="Calibri"/>
              <a:cs typeface="Calibri"/>
              <a:sym typeface="Calibri"/>
            </a:endParaRPr>
          </a:p>
          <a:p>
            <a:pPr indent="0" lvl="0" marL="0" marR="0" rtl="0" algn="ctr">
              <a:lnSpc>
                <a:spcPct val="100000"/>
              </a:lnSpc>
              <a:spcBef>
                <a:spcPts val="0"/>
              </a:spcBef>
              <a:spcAft>
                <a:spcPts val="0"/>
              </a:spcAft>
              <a:buClr>
                <a:schemeClr val="accent1"/>
              </a:buClr>
              <a:buSzPct val="288000"/>
              <a:buFont typeface="PT Sans Narrow"/>
              <a:buNone/>
            </a:pPr>
            <a:r>
              <a:rPr b="1" i="0" lang="en-US" sz="2000" u="none" cap="none" strike="noStrike">
                <a:solidFill>
                  <a:srgbClr val="333300"/>
                </a:solidFill>
                <a:latin typeface="Calibri"/>
                <a:ea typeface="Calibri"/>
                <a:cs typeface="Calibri"/>
                <a:sym typeface="Calibri"/>
              </a:rPr>
              <a:t>  </a:t>
            </a:r>
            <a:endParaRPr/>
          </a:p>
          <a:p>
            <a:pPr indent="0" lvl="0" marL="0" marR="0" rtl="0" algn="ctr">
              <a:lnSpc>
                <a:spcPct val="100000"/>
              </a:lnSpc>
              <a:spcBef>
                <a:spcPts val="0"/>
              </a:spcBef>
              <a:spcAft>
                <a:spcPts val="0"/>
              </a:spcAft>
              <a:buClr>
                <a:schemeClr val="accent1"/>
              </a:buClr>
              <a:buSzPct val="288000"/>
              <a:buFont typeface="PT Sans Narrow"/>
              <a:buNone/>
            </a:pPr>
            <a:r>
              <a:rPr b="1" i="0" lang="en-US" sz="2000" u="none" cap="none" strike="noStrike">
                <a:solidFill>
                  <a:srgbClr val="333300"/>
                </a:solidFill>
                <a:latin typeface="Calibri"/>
                <a:ea typeface="Calibri"/>
                <a:cs typeface="Calibri"/>
                <a:sym typeface="Calibri"/>
              </a:rPr>
              <a:t>Sensitivity: </a:t>
            </a:r>
            <a:r>
              <a:rPr b="1" i="0" lang="en-US" sz="4600" u="none" cap="none" strike="noStrike">
                <a:solidFill>
                  <a:schemeClr val="accent1"/>
                </a:solidFill>
                <a:latin typeface="Calibri"/>
                <a:ea typeface="Calibri"/>
                <a:cs typeface="Calibri"/>
                <a:sym typeface="Calibri"/>
              </a:rPr>
              <a:t>70%</a:t>
            </a:r>
            <a:endParaRPr b="1" i="0" sz="3600" u="none" cap="none" strike="noStrike">
              <a:solidFill>
                <a:schemeClr val="accent1"/>
              </a:solidFill>
              <a:latin typeface="Calibri"/>
              <a:ea typeface="Calibri"/>
              <a:cs typeface="Calibri"/>
              <a:sym typeface="Calibri"/>
            </a:endParaRPr>
          </a:p>
          <a:p>
            <a:pPr indent="0" lvl="0" marL="0" marR="0" rtl="0" algn="ctr">
              <a:lnSpc>
                <a:spcPct val="100000"/>
              </a:lnSpc>
              <a:spcBef>
                <a:spcPts val="0"/>
              </a:spcBef>
              <a:spcAft>
                <a:spcPts val="0"/>
              </a:spcAft>
              <a:buClr>
                <a:schemeClr val="accent1"/>
              </a:buClr>
              <a:buSzPct val="288000"/>
              <a:buFont typeface="PT Sans Narrow"/>
              <a:buNone/>
            </a:pPr>
            <a:r>
              <a:t/>
            </a:r>
            <a:endParaRPr b="1" i="0" sz="2000" u="none" cap="none" strike="noStrike">
              <a:solidFill>
                <a:srgbClr val="333300"/>
              </a:solidFill>
              <a:latin typeface="Calibri"/>
              <a:ea typeface="Calibri"/>
              <a:cs typeface="Calibri"/>
              <a:sym typeface="Calibri"/>
            </a:endParaRPr>
          </a:p>
          <a:p>
            <a:pPr indent="0" lvl="0" marL="0" marR="0" rtl="0" algn="ctr">
              <a:lnSpc>
                <a:spcPct val="100000"/>
              </a:lnSpc>
              <a:spcBef>
                <a:spcPts val="0"/>
              </a:spcBef>
              <a:spcAft>
                <a:spcPts val="0"/>
              </a:spcAft>
              <a:buClr>
                <a:schemeClr val="accent1"/>
              </a:buClr>
              <a:buSzPct val="288000"/>
              <a:buFont typeface="PT Sans Narrow"/>
              <a:buNone/>
            </a:pPr>
            <a:r>
              <a:rPr b="1" i="0" lang="en-US" sz="2000" u="none" cap="none" strike="noStrike">
                <a:solidFill>
                  <a:srgbClr val="333300"/>
                </a:solidFill>
                <a:latin typeface="Calibri"/>
                <a:ea typeface="Calibri"/>
                <a:cs typeface="Calibri"/>
                <a:sym typeface="Calibri"/>
              </a:rPr>
              <a:t>Complexity: </a:t>
            </a:r>
            <a:r>
              <a:rPr b="1" i="0" lang="en-US" sz="4600" u="none" cap="none" strike="noStrike">
                <a:solidFill>
                  <a:schemeClr val="accent1"/>
                </a:solidFill>
                <a:latin typeface="Calibri"/>
                <a:ea typeface="Calibri"/>
                <a:cs typeface="Calibri"/>
                <a:sym typeface="Calibri"/>
              </a:rPr>
              <a:t>HIGH</a:t>
            </a:r>
            <a:endParaRPr b="1" i="0" sz="3600" u="none" cap="none" strike="noStrike">
              <a:solidFill>
                <a:schemeClr val="accent1"/>
              </a:solidFill>
              <a:latin typeface="Calibri"/>
              <a:ea typeface="Calibri"/>
              <a:cs typeface="Calibri"/>
              <a:sym typeface="Calibri"/>
            </a:endParaRPr>
          </a:p>
          <a:p>
            <a:pPr indent="0" lvl="0" marL="0" marR="0" rtl="0" algn="ctr">
              <a:lnSpc>
                <a:spcPct val="100000"/>
              </a:lnSpc>
              <a:spcBef>
                <a:spcPts val="0"/>
              </a:spcBef>
              <a:spcAft>
                <a:spcPts val="0"/>
              </a:spcAft>
              <a:buClr>
                <a:schemeClr val="accent1"/>
              </a:buClr>
              <a:buSzPct val="288000"/>
              <a:buFont typeface="PT Sans Narrow"/>
              <a:buNone/>
            </a:pPr>
            <a:r>
              <a:t/>
            </a:r>
            <a:endParaRPr b="1" i="0" sz="2000" u="none" cap="none" strike="noStrike">
              <a:solidFill>
                <a:srgbClr val="333300"/>
              </a:solidFill>
              <a:latin typeface="Calibri"/>
              <a:ea typeface="Calibri"/>
              <a:cs typeface="Calibri"/>
              <a:sym typeface="Calibri"/>
            </a:endParaRPr>
          </a:p>
          <a:p>
            <a:pPr indent="0" lvl="0" marL="0" marR="0" rtl="0" algn="ctr">
              <a:lnSpc>
                <a:spcPct val="100000"/>
              </a:lnSpc>
              <a:spcBef>
                <a:spcPts val="0"/>
              </a:spcBef>
              <a:spcAft>
                <a:spcPts val="0"/>
              </a:spcAft>
              <a:buClr>
                <a:schemeClr val="accent1"/>
              </a:buClr>
              <a:buSzPct val="288000"/>
              <a:buFont typeface="PT Sans Narrow"/>
              <a:buNone/>
            </a:pPr>
            <a:r>
              <a:rPr b="1" i="0" lang="en-US" sz="2000" u="none" cap="none" strike="noStrike">
                <a:solidFill>
                  <a:srgbClr val="333300"/>
                </a:solidFill>
                <a:latin typeface="Calibri"/>
                <a:ea typeface="Calibri"/>
                <a:cs typeface="Calibri"/>
                <a:sym typeface="Calibri"/>
              </a:rPr>
              <a:t>Overall Accuracy: </a:t>
            </a:r>
            <a:r>
              <a:rPr b="1" i="0" lang="en-US" sz="4600" u="none" cap="none" strike="noStrike">
                <a:solidFill>
                  <a:schemeClr val="accent1"/>
                </a:solidFill>
                <a:latin typeface="Calibri"/>
                <a:ea typeface="Calibri"/>
                <a:cs typeface="Calibri"/>
                <a:sym typeface="Calibri"/>
              </a:rPr>
              <a:t>98.4%</a:t>
            </a:r>
            <a:endParaRPr b="1" i="0" sz="2000" u="none" cap="none" strike="noStrike">
              <a:solidFill>
                <a:schemeClr val="accent1"/>
              </a:solidFill>
              <a:latin typeface="Calibri"/>
              <a:ea typeface="Calibri"/>
              <a:cs typeface="Calibri"/>
              <a:sym typeface="Calibri"/>
            </a:endParaRPr>
          </a:p>
        </p:txBody>
      </p:sp>
      <p:sp>
        <p:nvSpPr>
          <p:cNvPr id="436" name="Google Shape;436;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2"/>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Table of Contents</a:t>
            </a:r>
            <a:endParaRPr>
              <a:latin typeface="Calibri"/>
              <a:ea typeface="Calibri"/>
              <a:cs typeface="Calibri"/>
              <a:sym typeface="Calibri"/>
            </a:endParaRPr>
          </a:p>
        </p:txBody>
      </p:sp>
      <p:sp>
        <p:nvSpPr>
          <p:cNvPr id="74" name="Google Shape;74;p2"/>
          <p:cNvSpPr txBox="1"/>
          <p:nvPr>
            <p:ph idx="1" type="body"/>
          </p:nvPr>
        </p:nvSpPr>
        <p:spPr>
          <a:xfrm>
            <a:off x="341625" y="920400"/>
            <a:ext cx="8520600" cy="4030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000000"/>
              </a:buClr>
              <a:buSzPts val="1300"/>
              <a:buFont typeface="Calibri"/>
              <a:buAutoNum type="arabicPeriod"/>
            </a:pPr>
            <a:r>
              <a:rPr lang="en-US" sz="1500">
                <a:solidFill>
                  <a:srgbClr val="000000"/>
                </a:solidFill>
                <a:latin typeface="Calibri"/>
                <a:ea typeface="Calibri"/>
                <a:cs typeface="Calibri"/>
                <a:sym typeface="Calibri"/>
              </a:rPr>
              <a:t>Introduction</a:t>
            </a:r>
            <a:endParaRPr sz="1500">
              <a:solidFill>
                <a:srgbClr val="000000"/>
              </a:solidFill>
              <a:latin typeface="Calibri"/>
              <a:ea typeface="Calibri"/>
              <a:cs typeface="Calibri"/>
              <a:sym typeface="Calibri"/>
            </a:endParaRPr>
          </a:p>
          <a:p>
            <a:pPr indent="-228600" lvl="0" marL="1257300" rtl="0" algn="l">
              <a:lnSpc>
                <a:spcPct val="115000"/>
              </a:lnSpc>
              <a:spcBef>
                <a:spcPts val="0"/>
              </a:spcBef>
              <a:spcAft>
                <a:spcPts val="0"/>
              </a:spcAft>
              <a:buSzPts val="1800"/>
              <a:buFont typeface="Arial"/>
              <a:buNone/>
            </a:pPr>
            <a:r>
              <a:t/>
            </a:r>
            <a:endParaRPr sz="1500">
              <a:solidFill>
                <a:srgbClr val="000000"/>
              </a:solidFill>
              <a:latin typeface="Calibri"/>
              <a:ea typeface="Calibri"/>
              <a:cs typeface="Calibri"/>
              <a:sym typeface="Calibri"/>
            </a:endParaRPr>
          </a:p>
          <a:p>
            <a:pPr indent="-323850" lvl="0" marL="457200" rtl="0" algn="l">
              <a:lnSpc>
                <a:spcPct val="115000"/>
              </a:lnSpc>
              <a:spcBef>
                <a:spcPts val="0"/>
              </a:spcBef>
              <a:spcAft>
                <a:spcPts val="0"/>
              </a:spcAft>
              <a:buClr>
                <a:srgbClr val="000000"/>
              </a:buClr>
              <a:buSzPts val="1500"/>
              <a:buFont typeface="Calibri"/>
              <a:buAutoNum type="arabicPeriod"/>
            </a:pPr>
            <a:r>
              <a:rPr lang="en-US" sz="1500">
                <a:solidFill>
                  <a:srgbClr val="000000"/>
                </a:solidFill>
                <a:latin typeface="Calibri"/>
                <a:ea typeface="Calibri"/>
                <a:cs typeface="Calibri"/>
                <a:sym typeface="Calibri"/>
              </a:rPr>
              <a:t>Exploration of Data</a:t>
            </a:r>
            <a:endParaRPr sz="1500">
              <a:solidFill>
                <a:srgbClr val="000000"/>
              </a:solidFill>
              <a:latin typeface="Calibri"/>
              <a:ea typeface="Calibri"/>
              <a:cs typeface="Calibri"/>
              <a:sym typeface="Calibri"/>
            </a:endParaRPr>
          </a:p>
          <a:p>
            <a:pPr indent="-228600" lvl="0" marL="1257300" rtl="0" algn="l">
              <a:lnSpc>
                <a:spcPct val="115000"/>
              </a:lnSpc>
              <a:spcBef>
                <a:spcPts val="0"/>
              </a:spcBef>
              <a:spcAft>
                <a:spcPts val="0"/>
              </a:spcAft>
              <a:buSzPts val="1800"/>
              <a:buFont typeface="Arial"/>
              <a:buNone/>
            </a:pPr>
            <a:r>
              <a:t/>
            </a:r>
            <a:endParaRPr sz="1500">
              <a:solidFill>
                <a:srgbClr val="000000"/>
              </a:solidFill>
              <a:latin typeface="Calibri"/>
              <a:ea typeface="Calibri"/>
              <a:cs typeface="Calibri"/>
              <a:sym typeface="Calibri"/>
            </a:endParaRPr>
          </a:p>
          <a:p>
            <a:pPr indent="-323850" lvl="0" marL="457200" rtl="0" algn="l">
              <a:lnSpc>
                <a:spcPct val="115000"/>
              </a:lnSpc>
              <a:spcBef>
                <a:spcPts val="0"/>
              </a:spcBef>
              <a:spcAft>
                <a:spcPts val="0"/>
              </a:spcAft>
              <a:buClr>
                <a:srgbClr val="000000"/>
              </a:buClr>
              <a:buSzPts val="1500"/>
              <a:buFont typeface="Calibri"/>
              <a:buAutoNum type="arabicPeriod"/>
            </a:pPr>
            <a:r>
              <a:rPr lang="en-US" sz="1500">
                <a:solidFill>
                  <a:srgbClr val="000000"/>
                </a:solidFill>
                <a:latin typeface="Calibri"/>
                <a:ea typeface="Calibri"/>
                <a:cs typeface="Calibri"/>
                <a:sym typeface="Calibri"/>
              </a:rPr>
              <a:t>Model Comparison	</a:t>
            </a:r>
            <a:endParaRPr sz="1500">
              <a:solidFill>
                <a:srgbClr val="000000"/>
              </a:solidFill>
              <a:latin typeface="Calibri"/>
              <a:ea typeface="Calibri"/>
              <a:cs typeface="Calibri"/>
              <a:sym typeface="Calibri"/>
            </a:endParaRPr>
          </a:p>
          <a:p>
            <a:pPr indent="-228600" lvl="0" marL="800100" rtl="0" algn="l">
              <a:lnSpc>
                <a:spcPct val="115000"/>
              </a:lnSpc>
              <a:spcBef>
                <a:spcPts val="0"/>
              </a:spcBef>
              <a:spcAft>
                <a:spcPts val="0"/>
              </a:spcAft>
              <a:buSzPts val="1800"/>
              <a:buFont typeface="Arial"/>
              <a:buNone/>
            </a:pPr>
            <a:r>
              <a:t/>
            </a:r>
            <a:endParaRPr sz="1500">
              <a:solidFill>
                <a:srgbClr val="000000"/>
              </a:solidFill>
              <a:latin typeface="Calibri"/>
              <a:ea typeface="Calibri"/>
              <a:cs typeface="Calibri"/>
              <a:sym typeface="Calibri"/>
            </a:endParaRPr>
          </a:p>
          <a:p>
            <a:pPr indent="-323850" lvl="0" marL="457200" rtl="0" algn="l">
              <a:lnSpc>
                <a:spcPct val="115000"/>
              </a:lnSpc>
              <a:spcBef>
                <a:spcPts val="0"/>
              </a:spcBef>
              <a:spcAft>
                <a:spcPts val="0"/>
              </a:spcAft>
              <a:buClr>
                <a:srgbClr val="000000"/>
              </a:buClr>
              <a:buSzPts val="1500"/>
              <a:buFont typeface="Calibri"/>
              <a:buAutoNum type="arabicPeriod"/>
            </a:pPr>
            <a:r>
              <a:rPr lang="en-US" sz="1500">
                <a:solidFill>
                  <a:srgbClr val="000000"/>
                </a:solidFill>
                <a:latin typeface="Calibri"/>
                <a:ea typeface="Calibri"/>
                <a:cs typeface="Calibri"/>
                <a:sym typeface="Calibri"/>
              </a:rPr>
              <a:t>Business Recommendation</a:t>
            </a:r>
            <a:endParaRPr sz="1500">
              <a:solidFill>
                <a:srgbClr val="000000"/>
              </a:solidFill>
              <a:latin typeface="Calibri"/>
              <a:ea typeface="Calibri"/>
              <a:cs typeface="Calibri"/>
              <a:sym typeface="Calibri"/>
            </a:endParaRPr>
          </a:p>
          <a:p>
            <a:pPr indent="-228600" lvl="0" marL="800100" rtl="0" algn="l">
              <a:lnSpc>
                <a:spcPct val="115000"/>
              </a:lnSpc>
              <a:spcBef>
                <a:spcPts val="0"/>
              </a:spcBef>
              <a:spcAft>
                <a:spcPts val="0"/>
              </a:spcAft>
              <a:buSzPts val="1800"/>
              <a:buFont typeface="Arial"/>
              <a:buNone/>
            </a:pPr>
            <a:r>
              <a:t/>
            </a:r>
            <a:endParaRPr sz="1500">
              <a:solidFill>
                <a:srgbClr val="000000"/>
              </a:solidFill>
              <a:latin typeface="Calibri"/>
              <a:ea typeface="Calibri"/>
              <a:cs typeface="Calibri"/>
              <a:sym typeface="Calibri"/>
            </a:endParaRPr>
          </a:p>
          <a:p>
            <a:pPr indent="-323850" lvl="0" marL="457200" rtl="0" algn="l">
              <a:lnSpc>
                <a:spcPct val="115000"/>
              </a:lnSpc>
              <a:spcBef>
                <a:spcPts val="0"/>
              </a:spcBef>
              <a:spcAft>
                <a:spcPts val="0"/>
              </a:spcAft>
              <a:buClr>
                <a:srgbClr val="000000"/>
              </a:buClr>
              <a:buSzPts val="1500"/>
              <a:buFont typeface="Calibri"/>
              <a:buAutoNum type="arabicPeriod"/>
            </a:pPr>
            <a:r>
              <a:rPr lang="en-US" sz="1500">
                <a:solidFill>
                  <a:srgbClr val="000000"/>
                </a:solidFill>
                <a:latin typeface="Calibri"/>
                <a:ea typeface="Calibri"/>
                <a:cs typeface="Calibri"/>
                <a:sym typeface="Calibri"/>
              </a:rPr>
              <a:t>Appendix</a:t>
            </a:r>
            <a:endParaRPr sz="1500">
              <a:solidFill>
                <a:srgbClr val="000000"/>
              </a:solidFill>
              <a:latin typeface="Calibri"/>
              <a:ea typeface="Calibri"/>
              <a:cs typeface="Calibri"/>
              <a:sym typeface="Calibri"/>
            </a:endParaRPr>
          </a:p>
          <a:p>
            <a:pPr indent="0" lvl="0" marL="457200" rtl="0" algn="l">
              <a:lnSpc>
                <a:spcPct val="115000"/>
              </a:lnSpc>
              <a:spcBef>
                <a:spcPts val="0"/>
              </a:spcBef>
              <a:spcAft>
                <a:spcPts val="0"/>
              </a:spcAft>
              <a:buSzPts val="1800"/>
              <a:buNone/>
            </a:pPr>
            <a:r>
              <a:t/>
            </a:r>
            <a:endParaRPr sz="1500">
              <a:solidFill>
                <a:srgbClr val="000000"/>
              </a:solidFill>
              <a:latin typeface="Calibri"/>
              <a:ea typeface="Calibri"/>
              <a:cs typeface="Calibri"/>
              <a:sym typeface="Calibri"/>
            </a:endParaRPr>
          </a:p>
        </p:txBody>
      </p:sp>
      <p:sp>
        <p:nvSpPr>
          <p:cNvPr id="75" name="Google Shape;75;p2"/>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6" name="Google Shape;76;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10"/>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240">
                <a:latin typeface="Calibri"/>
                <a:ea typeface="Calibri"/>
                <a:cs typeface="Calibri"/>
                <a:sym typeface="Calibri"/>
              </a:rPr>
              <a:t>Business Recommendations</a:t>
            </a:r>
            <a:endParaRPr sz="3240">
              <a:latin typeface="Calibri"/>
              <a:ea typeface="Calibri"/>
              <a:cs typeface="Calibri"/>
              <a:sym typeface="Calibri"/>
            </a:endParaRPr>
          </a:p>
        </p:txBody>
      </p:sp>
      <p:sp>
        <p:nvSpPr>
          <p:cNvPr id="442" name="Google Shape;442;p10"/>
          <p:cNvSpPr txBox="1"/>
          <p:nvPr>
            <p:ph idx="1" type="body"/>
          </p:nvPr>
        </p:nvSpPr>
        <p:spPr>
          <a:xfrm>
            <a:off x="623400" y="1509725"/>
            <a:ext cx="8520600" cy="3302700"/>
          </a:xfrm>
          <a:prstGeom prst="rect">
            <a:avLst/>
          </a:prstGeom>
          <a:noFill/>
          <a:ln>
            <a:noFill/>
          </a:ln>
        </p:spPr>
        <p:txBody>
          <a:bodyPr anchorCtr="0" anchor="t" bIns="91425" lIns="91425" spcFirstLastPara="1" rIns="91425" wrap="square" tIns="91425">
            <a:normAutofit/>
          </a:bodyPr>
          <a:lstStyle/>
          <a:p>
            <a:pPr indent="0" lvl="0" marL="457200" rtl="0" algn="just">
              <a:lnSpc>
                <a:spcPct val="115000"/>
              </a:lnSpc>
              <a:spcBef>
                <a:spcPts val="1200"/>
              </a:spcBef>
              <a:spcAft>
                <a:spcPts val="0"/>
              </a:spcAft>
              <a:buSzPts val="1800"/>
              <a:buNone/>
            </a:pPr>
            <a:r>
              <a:t/>
            </a:r>
            <a:endParaRPr sz="2000">
              <a:solidFill>
                <a:srgbClr val="000000"/>
              </a:solidFill>
              <a:latin typeface="Calibri"/>
              <a:ea typeface="Calibri"/>
              <a:cs typeface="Calibri"/>
              <a:sym typeface="Calibri"/>
            </a:endParaRPr>
          </a:p>
          <a:p>
            <a:pPr indent="0" lvl="0" marL="457200" marR="0" rtl="0" algn="just">
              <a:lnSpc>
                <a:spcPct val="115000"/>
              </a:lnSpc>
              <a:spcBef>
                <a:spcPts val="1200"/>
              </a:spcBef>
              <a:spcAft>
                <a:spcPts val="0"/>
              </a:spcAft>
              <a:buSzPts val="1800"/>
              <a:buNone/>
            </a:pPr>
            <a:r>
              <a:t/>
            </a:r>
            <a:endParaRPr sz="2000">
              <a:solidFill>
                <a:srgbClr val="000000"/>
              </a:solidFill>
              <a:latin typeface="Calibri"/>
              <a:ea typeface="Calibri"/>
              <a:cs typeface="Calibri"/>
              <a:sym typeface="Calibri"/>
            </a:endParaRPr>
          </a:p>
        </p:txBody>
      </p:sp>
      <p:sp>
        <p:nvSpPr>
          <p:cNvPr id="443" name="Google Shape;443;p10"/>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44" name="Google Shape;444;p10"/>
          <p:cNvPicPr preferRelativeResize="0"/>
          <p:nvPr/>
        </p:nvPicPr>
        <p:blipFill rotWithShape="1">
          <a:blip r:embed="rId3">
            <a:alphaModFix/>
          </a:blip>
          <a:srcRect b="0" l="0" r="0" t="0"/>
          <a:stretch/>
        </p:blipFill>
        <p:spPr>
          <a:xfrm>
            <a:off x="4531198" y="1066238"/>
            <a:ext cx="3899505" cy="3264060"/>
          </a:xfrm>
          <a:prstGeom prst="rect">
            <a:avLst/>
          </a:prstGeom>
          <a:noFill/>
          <a:ln cap="sq" cmpd="sng" w="38100">
            <a:solidFill>
              <a:schemeClr val="accent1"/>
            </a:solidFill>
            <a:prstDash val="solid"/>
            <a:miter lim="800000"/>
            <a:headEnd len="sm" w="sm" type="none"/>
            <a:tailEnd len="sm" w="sm" type="none"/>
          </a:ln>
          <a:effectLst>
            <a:outerShdw blurRad="50800" rotWithShape="0" algn="tl" dir="2700000" dist="38100">
              <a:srgbClr val="000000">
                <a:alpha val="42745"/>
              </a:srgbClr>
            </a:outerShdw>
          </a:effectLst>
        </p:spPr>
      </p:pic>
      <p:grpSp>
        <p:nvGrpSpPr>
          <p:cNvPr id="445" name="Google Shape;445;p10"/>
          <p:cNvGrpSpPr/>
          <p:nvPr/>
        </p:nvGrpSpPr>
        <p:grpSpPr>
          <a:xfrm>
            <a:off x="713297" y="1123073"/>
            <a:ext cx="635100" cy="734640"/>
            <a:chOff x="731647" y="573573"/>
            <a:chExt cx="635100" cy="734640"/>
          </a:xfrm>
        </p:grpSpPr>
        <p:grpSp>
          <p:nvGrpSpPr>
            <p:cNvPr id="446" name="Google Shape;446;p10"/>
            <p:cNvGrpSpPr/>
            <p:nvPr/>
          </p:nvGrpSpPr>
          <p:grpSpPr>
            <a:xfrm>
              <a:off x="731647" y="573573"/>
              <a:ext cx="635100" cy="635100"/>
              <a:chOff x="917231" y="750460"/>
              <a:chExt cx="635100" cy="635100"/>
            </a:xfrm>
          </p:grpSpPr>
          <p:sp>
            <p:nvSpPr>
              <p:cNvPr id="447" name="Google Shape;447;p10"/>
              <p:cNvSpPr/>
              <p:nvPr/>
            </p:nvSpPr>
            <p:spPr>
              <a:xfrm>
                <a:off x="917231" y="750460"/>
                <a:ext cx="635100" cy="635100"/>
              </a:xfrm>
              <a:prstGeom prst="ellipse">
                <a:avLst/>
              </a:prstGeom>
              <a:solidFill>
                <a:srgbClr val="FFFF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0"/>
              <p:cNvSpPr/>
              <p:nvPr/>
            </p:nvSpPr>
            <p:spPr>
              <a:xfrm>
                <a:off x="1001943" y="835185"/>
                <a:ext cx="465600" cy="465600"/>
              </a:xfrm>
              <a:prstGeom prst="ellipse">
                <a:avLst/>
              </a:prstGeom>
              <a:solidFill>
                <a:schemeClr val="accent1"/>
              </a:solidFill>
              <a:ln cap="flat" cmpd="sng" w="9525">
                <a:solidFill>
                  <a:srgbClr val="4949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9" name="Google Shape;449;p10"/>
            <p:cNvGrpSpPr/>
            <p:nvPr/>
          </p:nvGrpSpPr>
          <p:grpSpPr>
            <a:xfrm>
              <a:off x="961679" y="1281213"/>
              <a:ext cx="175013" cy="27000"/>
              <a:chOff x="5662375" y="212375"/>
              <a:chExt cx="175013" cy="27000"/>
            </a:xfrm>
          </p:grpSpPr>
          <p:sp>
            <p:nvSpPr>
              <p:cNvPr id="450" name="Google Shape;450;p10"/>
              <p:cNvSpPr/>
              <p:nvPr/>
            </p:nvSpPr>
            <p:spPr>
              <a:xfrm>
                <a:off x="5662375"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1" name="Google Shape;451;p10"/>
              <p:cNvSpPr/>
              <p:nvPr/>
            </p:nvSpPr>
            <p:spPr>
              <a:xfrm>
                <a:off x="5736381"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2" name="Google Shape;452;p10"/>
              <p:cNvSpPr/>
              <p:nvPr/>
            </p:nvSpPr>
            <p:spPr>
              <a:xfrm>
                <a:off x="5810388"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grpSp>
        <p:nvGrpSpPr>
          <p:cNvPr id="453" name="Google Shape;453;p10"/>
          <p:cNvGrpSpPr/>
          <p:nvPr/>
        </p:nvGrpSpPr>
        <p:grpSpPr>
          <a:xfrm>
            <a:off x="713297" y="2199960"/>
            <a:ext cx="635100" cy="733491"/>
            <a:chOff x="731647" y="1650460"/>
            <a:chExt cx="635100" cy="733491"/>
          </a:xfrm>
        </p:grpSpPr>
        <p:grpSp>
          <p:nvGrpSpPr>
            <p:cNvPr id="454" name="Google Shape;454;p10"/>
            <p:cNvGrpSpPr/>
            <p:nvPr/>
          </p:nvGrpSpPr>
          <p:grpSpPr>
            <a:xfrm>
              <a:off x="731647" y="1650460"/>
              <a:ext cx="635100" cy="635100"/>
              <a:chOff x="917231" y="1827973"/>
              <a:chExt cx="635100" cy="635100"/>
            </a:xfrm>
          </p:grpSpPr>
          <p:sp>
            <p:nvSpPr>
              <p:cNvPr id="455" name="Google Shape;455;p10"/>
              <p:cNvSpPr/>
              <p:nvPr/>
            </p:nvSpPr>
            <p:spPr>
              <a:xfrm>
                <a:off x="917231" y="1827973"/>
                <a:ext cx="635100" cy="635100"/>
              </a:xfrm>
              <a:prstGeom prst="ellipse">
                <a:avLst/>
              </a:prstGeom>
              <a:solidFill>
                <a:srgbClr val="FFFF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0"/>
              <p:cNvSpPr/>
              <p:nvPr/>
            </p:nvSpPr>
            <p:spPr>
              <a:xfrm>
                <a:off x="1001931" y="1912710"/>
                <a:ext cx="465600" cy="465600"/>
              </a:xfrm>
              <a:prstGeom prst="ellipse">
                <a:avLst/>
              </a:prstGeom>
              <a:solidFill>
                <a:schemeClr val="accent1"/>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7" name="Google Shape;457;p10"/>
            <p:cNvGrpSpPr/>
            <p:nvPr/>
          </p:nvGrpSpPr>
          <p:grpSpPr>
            <a:xfrm>
              <a:off x="961679" y="2356951"/>
              <a:ext cx="175013" cy="27000"/>
              <a:chOff x="5662375" y="212375"/>
              <a:chExt cx="175013" cy="27000"/>
            </a:xfrm>
          </p:grpSpPr>
          <p:sp>
            <p:nvSpPr>
              <p:cNvPr id="458" name="Google Shape;458;p10"/>
              <p:cNvSpPr/>
              <p:nvPr/>
            </p:nvSpPr>
            <p:spPr>
              <a:xfrm>
                <a:off x="5662375"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9" name="Google Shape;459;p10"/>
              <p:cNvSpPr/>
              <p:nvPr/>
            </p:nvSpPr>
            <p:spPr>
              <a:xfrm>
                <a:off x="5736381"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0" name="Google Shape;460;p10"/>
              <p:cNvSpPr/>
              <p:nvPr/>
            </p:nvSpPr>
            <p:spPr>
              <a:xfrm>
                <a:off x="5810388"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grpSp>
        <p:nvGrpSpPr>
          <p:cNvPr id="461" name="Google Shape;461;p10"/>
          <p:cNvGrpSpPr/>
          <p:nvPr/>
        </p:nvGrpSpPr>
        <p:grpSpPr>
          <a:xfrm>
            <a:off x="713297" y="3277777"/>
            <a:ext cx="635100" cy="734983"/>
            <a:chOff x="731647" y="2728277"/>
            <a:chExt cx="635100" cy="734983"/>
          </a:xfrm>
        </p:grpSpPr>
        <p:grpSp>
          <p:nvGrpSpPr>
            <p:cNvPr id="462" name="Google Shape;462;p10"/>
            <p:cNvGrpSpPr/>
            <p:nvPr/>
          </p:nvGrpSpPr>
          <p:grpSpPr>
            <a:xfrm>
              <a:off x="731647" y="2728277"/>
              <a:ext cx="635100" cy="635100"/>
              <a:chOff x="917231" y="2905502"/>
              <a:chExt cx="635100" cy="635100"/>
            </a:xfrm>
          </p:grpSpPr>
          <p:sp>
            <p:nvSpPr>
              <p:cNvPr id="463" name="Google Shape;463;p10"/>
              <p:cNvSpPr/>
              <p:nvPr/>
            </p:nvSpPr>
            <p:spPr>
              <a:xfrm>
                <a:off x="917231" y="2905502"/>
                <a:ext cx="635100" cy="635100"/>
              </a:xfrm>
              <a:prstGeom prst="ellipse">
                <a:avLst/>
              </a:prstGeom>
              <a:solidFill>
                <a:srgbClr val="FFFF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0"/>
              <p:cNvSpPr/>
              <p:nvPr/>
            </p:nvSpPr>
            <p:spPr>
              <a:xfrm>
                <a:off x="1001931" y="2990252"/>
                <a:ext cx="465600" cy="465600"/>
              </a:xfrm>
              <a:prstGeom prst="ellipse">
                <a:avLst/>
              </a:prstGeom>
              <a:solidFill>
                <a:schemeClr val="accent1"/>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5" name="Google Shape;465;p10"/>
            <p:cNvGrpSpPr/>
            <p:nvPr/>
          </p:nvGrpSpPr>
          <p:grpSpPr>
            <a:xfrm>
              <a:off x="961679" y="3436260"/>
              <a:ext cx="175013" cy="27000"/>
              <a:chOff x="5662375" y="212375"/>
              <a:chExt cx="175013" cy="27000"/>
            </a:xfrm>
          </p:grpSpPr>
          <p:sp>
            <p:nvSpPr>
              <p:cNvPr id="466" name="Google Shape;466;p10"/>
              <p:cNvSpPr/>
              <p:nvPr/>
            </p:nvSpPr>
            <p:spPr>
              <a:xfrm>
                <a:off x="5662375"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10"/>
              <p:cNvSpPr/>
              <p:nvPr/>
            </p:nvSpPr>
            <p:spPr>
              <a:xfrm>
                <a:off x="5736381"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10"/>
              <p:cNvSpPr/>
              <p:nvPr/>
            </p:nvSpPr>
            <p:spPr>
              <a:xfrm>
                <a:off x="5810388"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sp>
        <p:nvSpPr>
          <p:cNvPr id="469" name="Google Shape;469;p10"/>
          <p:cNvSpPr txBox="1"/>
          <p:nvPr/>
        </p:nvSpPr>
        <p:spPr>
          <a:xfrm>
            <a:off x="1645850" y="1131325"/>
            <a:ext cx="2615100" cy="73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Identifying Potential Elite Players and Recruiting</a:t>
            </a:r>
            <a:endParaRPr b="0" i="0" sz="1800" u="none" cap="none" strike="noStrike">
              <a:solidFill>
                <a:srgbClr val="000000"/>
              </a:solidFill>
              <a:latin typeface="Calibri"/>
              <a:ea typeface="Calibri"/>
              <a:cs typeface="Calibri"/>
              <a:sym typeface="Calibri"/>
            </a:endParaRPr>
          </a:p>
        </p:txBody>
      </p:sp>
      <p:sp>
        <p:nvSpPr>
          <p:cNvPr id="470" name="Google Shape;470;p10"/>
          <p:cNvSpPr txBox="1"/>
          <p:nvPr/>
        </p:nvSpPr>
        <p:spPr>
          <a:xfrm>
            <a:off x="1645850" y="2210325"/>
            <a:ext cx="2615100" cy="70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Invest in Training and Development of Players</a:t>
            </a:r>
            <a:endParaRPr b="0" i="0" sz="1800" u="none" cap="none" strike="noStrike">
              <a:solidFill>
                <a:srgbClr val="000000"/>
              </a:solidFill>
              <a:latin typeface="Calibri"/>
              <a:ea typeface="Calibri"/>
              <a:cs typeface="Calibri"/>
              <a:sym typeface="Calibri"/>
            </a:endParaRPr>
          </a:p>
        </p:txBody>
      </p:sp>
      <p:sp>
        <p:nvSpPr>
          <p:cNvPr id="471" name="Google Shape;471;p10"/>
          <p:cNvSpPr txBox="1"/>
          <p:nvPr/>
        </p:nvSpPr>
        <p:spPr>
          <a:xfrm>
            <a:off x="1645850" y="3312125"/>
            <a:ext cx="2615100" cy="68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Optimizing Talent Management Efforts</a:t>
            </a:r>
            <a:endParaRPr b="0" i="0" sz="1800" u="none" cap="none" strike="noStrike">
              <a:solidFill>
                <a:srgbClr val="000000"/>
              </a:solidFill>
              <a:latin typeface="Calibri"/>
              <a:ea typeface="Calibri"/>
              <a:cs typeface="Calibri"/>
              <a:sym typeface="Calibri"/>
            </a:endParaRPr>
          </a:p>
        </p:txBody>
      </p:sp>
      <p:sp>
        <p:nvSpPr>
          <p:cNvPr id="472" name="Google Shape;472;p10"/>
          <p:cNvSpPr txBox="1"/>
          <p:nvPr/>
        </p:nvSpPr>
        <p:spPr>
          <a:xfrm>
            <a:off x="1645850" y="4162500"/>
            <a:ext cx="2615100" cy="68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 name="Google Shape;473;p10"/>
          <p:cNvSpPr txBox="1"/>
          <p:nvPr/>
        </p:nvSpPr>
        <p:spPr>
          <a:xfrm>
            <a:off x="795466" y="1271876"/>
            <a:ext cx="457200" cy="34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Calibri"/>
                <a:ea typeface="Calibri"/>
                <a:cs typeface="Calibri"/>
                <a:sym typeface="Calibri"/>
              </a:rPr>
              <a:t>01</a:t>
            </a:r>
            <a:endParaRPr b="0" i="0" sz="2000" u="none" cap="none" strike="noStrike">
              <a:solidFill>
                <a:srgbClr val="FFFFFF"/>
              </a:solidFill>
              <a:latin typeface="Calibri"/>
              <a:ea typeface="Calibri"/>
              <a:cs typeface="Calibri"/>
              <a:sym typeface="Calibri"/>
            </a:endParaRPr>
          </a:p>
        </p:txBody>
      </p:sp>
      <p:sp>
        <p:nvSpPr>
          <p:cNvPr id="474" name="Google Shape;474;p10"/>
          <p:cNvSpPr txBox="1"/>
          <p:nvPr/>
        </p:nvSpPr>
        <p:spPr>
          <a:xfrm>
            <a:off x="795466" y="2350868"/>
            <a:ext cx="457200" cy="34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Calibri"/>
                <a:ea typeface="Calibri"/>
                <a:cs typeface="Calibri"/>
                <a:sym typeface="Calibri"/>
              </a:rPr>
              <a:t>02</a:t>
            </a:r>
            <a:endParaRPr b="0" i="0" sz="2000" u="none" cap="none" strike="noStrike">
              <a:solidFill>
                <a:srgbClr val="FFFFFF"/>
              </a:solidFill>
              <a:latin typeface="Calibri"/>
              <a:ea typeface="Calibri"/>
              <a:cs typeface="Calibri"/>
              <a:sym typeface="Calibri"/>
            </a:endParaRPr>
          </a:p>
        </p:txBody>
      </p:sp>
      <p:sp>
        <p:nvSpPr>
          <p:cNvPr id="475" name="Google Shape;475;p10"/>
          <p:cNvSpPr txBox="1"/>
          <p:nvPr/>
        </p:nvSpPr>
        <p:spPr>
          <a:xfrm>
            <a:off x="795466" y="3429860"/>
            <a:ext cx="457200" cy="34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Calibri"/>
                <a:ea typeface="Calibri"/>
                <a:cs typeface="Calibri"/>
                <a:sym typeface="Calibri"/>
              </a:rPr>
              <a:t>03</a:t>
            </a:r>
            <a:endParaRPr b="0" i="0" sz="2000" u="none" cap="none" strike="noStrike">
              <a:solidFill>
                <a:srgbClr val="FFFFFF"/>
              </a:solidFill>
              <a:latin typeface="Calibri"/>
              <a:ea typeface="Calibri"/>
              <a:cs typeface="Calibri"/>
              <a:sym typeface="Calibri"/>
            </a:endParaRPr>
          </a:p>
        </p:txBody>
      </p:sp>
      <p:sp>
        <p:nvSpPr>
          <p:cNvPr id="476" name="Google Shape;47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20"/>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0554"/>
              <a:buFont typeface="Arial"/>
              <a:buNone/>
            </a:pPr>
            <a:r>
              <a:rPr lang="en-US">
                <a:latin typeface="Calibri"/>
                <a:ea typeface="Calibri"/>
                <a:cs typeface="Calibri"/>
                <a:sym typeface="Calibri"/>
              </a:rPr>
              <a:t>References</a:t>
            </a:r>
            <a:endParaRPr>
              <a:latin typeface="Calibri"/>
              <a:ea typeface="Calibri"/>
              <a:cs typeface="Calibri"/>
              <a:sym typeface="Calibri"/>
            </a:endParaRPr>
          </a:p>
        </p:txBody>
      </p:sp>
      <p:sp>
        <p:nvSpPr>
          <p:cNvPr id="482" name="Google Shape;482;p20"/>
          <p:cNvSpPr txBox="1"/>
          <p:nvPr>
            <p:ph idx="1" type="body"/>
          </p:nvPr>
        </p:nvSpPr>
        <p:spPr>
          <a:xfrm>
            <a:off x="311700" y="859750"/>
            <a:ext cx="8520600" cy="41118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just">
              <a:lnSpc>
                <a:spcPct val="115000"/>
              </a:lnSpc>
              <a:spcBef>
                <a:spcPts val="1200"/>
              </a:spcBef>
              <a:spcAft>
                <a:spcPts val="0"/>
              </a:spcAft>
              <a:buSzPct val="108108"/>
              <a:buNone/>
            </a:pPr>
            <a:r>
              <a:rPr lang="en-US">
                <a:solidFill>
                  <a:srgbClr val="000000"/>
                </a:solidFill>
                <a:latin typeface="Calibri"/>
                <a:ea typeface="Calibri"/>
                <a:cs typeface="Calibri"/>
                <a:sym typeface="Calibri"/>
              </a:rPr>
              <a:t>References for data, information and images used in the presentation are as below:</a:t>
            </a:r>
            <a:endParaRPr>
              <a:solidFill>
                <a:srgbClr val="000000"/>
              </a:solidFill>
              <a:latin typeface="Calibri"/>
              <a:ea typeface="Calibri"/>
              <a:cs typeface="Calibri"/>
              <a:sym typeface="Calibri"/>
            </a:endParaRPr>
          </a:p>
          <a:p>
            <a:pPr indent="-325755" lvl="0" marL="457200" rtl="0" algn="just">
              <a:lnSpc>
                <a:spcPct val="115000"/>
              </a:lnSpc>
              <a:spcBef>
                <a:spcPts val="1200"/>
              </a:spcBef>
              <a:spcAft>
                <a:spcPts val="0"/>
              </a:spcAft>
              <a:buSzPct val="100000"/>
              <a:buFont typeface="Calibri"/>
              <a:buChar char="●"/>
            </a:pPr>
            <a:r>
              <a:rPr lang="en-US">
                <a:solidFill>
                  <a:srgbClr val="000000"/>
                </a:solidFill>
                <a:latin typeface="Calibri"/>
                <a:ea typeface="Calibri"/>
                <a:cs typeface="Calibri"/>
                <a:sym typeface="Calibri"/>
              </a:rPr>
              <a:t>Data source:</a:t>
            </a:r>
            <a:r>
              <a:rPr lang="en-US">
                <a:latin typeface="Calibri"/>
                <a:ea typeface="Calibri"/>
                <a:cs typeface="Calibri"/>
                <a:sym typeface="Calibri"/>
              </a:rPr>
              <a:t> </a:t>
            </a:r>
            <a:r>
              <a:rPr lang="en-US" u="sng">
                <a:solidFill>
                  <a:schemeClr val="accent5"/>
                </a:solidFill>
                <a:latin typeface="Calibri"/>
                <a:ea typeface="Calibri"/>
                <a:cs typeface="Calibri"/>
                <a:sym typeface="Calibri"/>
                <a:hlinkClick r:id="rId3">
                  <a:extLst>
                    <a:ext uri="{A12FA001-AC4F-418D-AE19-62706E023703}">
                      <ahyp:hlinkClr val="tx"/>
                    </a:ext>
                  </a:extLst>
                </a:hlinkClick>
              </a:rPr>
              <a:t>https://data.world/scuttlemonkey/starcraft-2-skillcraft-1</a:t>
            </a:r>
            <a:endParaRPr>
              <a:latin typeface="Calibri"/>
              <a:ea typeface="Calibri"/>
              <a:cs typeface="Calibri"/>
              <a:sym typeface="Calibri"/>
            </a:endParaRPr>
          </a:p>
          <a:p>
            <a:pPr indent="-325755" lvl="0" marL="457200" rtl="0" algn="just">
              <a:lnSpc>
                <a:spcPct val="115000"/>
              </a:lnSpc>
              <a:spcBef>
                <a:spcPts val="0"/>
              </a:spcBef>
              <a:spcAft>
                <a:spcPts val="0"/>
              </a:spcAft>
              <a:buSzPct val="100000"/>
              <a:buFont typeface="Calibri"/>
              <a:buChar char="●"/>
            </a:pPr>
            <a:r>
              <a:rPr lang="en-US" u="sng">
                <a:solidFill>
                  <a:schemeClr val="accent5"/>
                </a:solidFill>
                <a:latin typeface="Calibri"/>
                <a:ea typeface="Calibri"/>
                <a:cs typeface="Calibri"/>
                <a:sym typeface="Calibri"/>
                <a:hlinkClick r:id="rId4">
                  <a:extLst>
                    <a:ext uri="{A12FA001-AC4F-418D-AE19-62706E023703}">
                      <ahyp:hlinkClr val="tx"/>
                    </a:ext>
                  </a:extLst>
                </a:hlinkClick>
              </a:rPr>
              <a:t>https://starcraft2.com/en-us/media#screenshots-1</a:t>
            </a:r>
            <a:endParaRPr>
              <a:latin typeface="Calibri"/>
              <a:ea typeface="Calibri"/>
              <a:cs typeface="Calibri"/>
              <a:sym typeface="Calibri"/>
            </a:endParaRPr>
          </a:p>
          <a:p>
            <a:pPr indent="-325755" lvl="0" marL="457200" marR="0" rtl="0" algn="just">
              <a:lnSpc>
                <a:spcPct val="115000"/>
              </a:lnSpc>
              <a:spcBef>
                <a:spcPts val="0"/>
              </a:spcBef>
              <a:spcAft>
                <a:spcPts val="0"/>
              </a:spcAft>
              <a:buSzPct val="100000"/>
              <a:buFont typeface="Calibri"/>
              <a:buChar char="●"/>
            </a:pPr>
            <a:r>
              <a:rPr lang="en-US" u="sng">
                <a:solidFill>
                  <a:schemeClr val="hlink"/>
                </a:solidFill>
                <a:latin typeface="Calibri"/>
                <a:ea typeface="Calibri"/>
                <a:cs typeface="Calibri"/>
                <a:sym typeface="Calibri"/>
                <a:hlinkClick r:id="rId5"/>
              </a:rPr>
              <a:t>https://www.youtube.com/watch?v=3frQjtyogMs</a:t>
            </a:r>
            <a:endParaRPr>
              <a:latin typeface="Calibri"/>
              <a:ea typeface="Calibri"/>
              <a:cs typeface="Calibri"/>
              <a:sym typeface="Calibri"/>
            </a:endParaRPr>
          </a:p>
          <a:p>
            <a:pPr indent="-325755" lvl="0" marL="457200" marR="0" rtl="0" algn="just">
              <a:lnSpc>
                <a:spcPct val="115000"/>
              </a:lnSpc>
              <a:spcBef>
                <a:spcPts val="0"/>
              </a:spcBef>
              <a:spcAft>
                <a:spcPts val="0"/>
              </a:spcAft>
              <a:buSzPct val="100000"/>
              <a:buFont typeface="Calibri"/>
              <a:buChar char="●"/>
            </a:pPr>
            <a:r>
              <a:rPr lang="en-US" u="sng">
                <a:solidFill>
                  <a:schemeClr val="hlink"/>
                </a:solidFill>
                <a:latin typeface="Calibri"/>
                <a:ea typeface="Calibri"/>
                <a:cs typeface="Calibri"/>
                <a:sym typeface="Calibri"/>
                <a:hlinkClick r:id="rId6"/>
              </a:rPr>
              <a:t>https://www.youtube.com/watch?v=7YFENdjm5Lw</a:t>
            </a:r>
            <a:endParaRPr>
              <a:latin typeface="Calibri"/>
              <a:ea typeface="Calibri"/>
              <a:cs typeface="Calibri"/>
              <a:sym typeface="Calibri"/>
            </a:endParaRPr>
          </a:p>
          <a:p>
            <a:pPr indent="-325755" lvl="0" marL="457200" marR="0" rtl="0" algn="just">
              <a:lnSpc>
                <a:spcPct val="115000"/>
              </a:lnSpc>
              <a:spcBef>
                <a:spcPts val="0"/>
              </a:spcBef>
              <a:spcAft>
                <a:spcPts val="0"/>
              </a:spcAft>
              <a:buSzPct val="100000"/>
              <a:buFont typeface="Calibri"/>
              <a:buChar char="●"/>
            </a:pPr>
            <a:r>
              <a:rPr lang="en-US" u="sng">
                <a:solidFill>
                  <a:schemeClr val="hlink"/>
                </a:solidFill>
                <a:latin typeface="Calibri"/>
                <a:ea typeface="Calibri"/>
                <a:cs typeface="Calibri"/>
                <a:sym typeface="Calibri"/>
                <a:hlinkClick r:id="rId7"/>
              </a:rPr>
              <a:t>https://www.forbes.com/sites/brettknight/2022/05/06/the-most-valuable-esports-companies-2022/?sh=431072d1599f</a:t>
            </a:r>
            <a:endParaRPr>
              <a:latin typeface="Calibri"/>
              <a:ea typeface="Calibri"/>
              <a:cs typeface="Calibri"/>
              <a:sym typeface="Calibri"/>
            </a:endParaRPr>
          </a:p>
          <a:p>
            <a:pPr indent="-325755" lvl="0" marL="457200" marR="0" rtl="0" algn="just">
              <a:lnSpc>
                <a:spcPct val="115000"/>
              </a:lnSpc>
              <a:spcBef>
                <a:spcPts val="0"/>
              </a:spcBef>
              <a:spcAft>
                <a:spcPts val="0"/>
              </a:spcAft>
              <a:buSzPct val="100000"/>
              <a:buFont typeface="Calibri"/>
              <a:buChar char="●"/>
            </a:pPr>
            <a:r>
              <a:rPr lang="en-US" u="sng">
                <a:solidFill>
                  <a:schemeClr val="hlink"/>
                </a:solidFill>
                <a:latin typeface="Calibri"/>
                <a:ea typeface="Calibri"/>
                <a:cs typeface="Calibri"/>
                <a:sym typeface="Calibri"/>
                <a:hlinkClick r:id="rId8"/>
              </a:rPr>
              <a:t>https://www.esportsearnings.com/games/151-starcraft-ii</a:t>
            </a:r>
            <a:endParaRPr>
              <a:latin typeface="Calibri"/>
              <a:ea typeface="Calibri"/>
              <a:cs typeface="Calibri"/>
              <a:sym typeface="Calibri"/>
            </a:endParaRPr>
          </a:p>
          <a:p>
            <a:pPr indent="-325755" lvl="0" marL="457200" marR="0" rtl="0" algn="just">
              <a:lnSpc>
                <a:spcPct val="115000"/>
              </a:lnSpc>
              <a:spcBef>
                <a:spcPts val="0"/>
              </a:spcBef>
              <a:spcAft>
                <a:spcPts val="0"/>
              </a:spcAft>
              <a:buSzPct val="100000"/>
              <a:buFont typeface="Calibri"/>
              <a:buChar char="●"/>
            </a:pPr>
            <a:r>
              <a:rPr lang="en-US" u="sng">
                <a:solidFill>
                  <a:schemeClr val="hlink"/>
                </a:solidFill>
                <a:latin typeface="Calibri"/>
                <a:ea typeface="Calibri"/>
                <a:cs typeface="Calibri"/>
                <a:sym typeface="Calibri"/>
                <a:hlinkClick r:id="rId9"/>
              </a:rPr>
              <a:t>https://news.blizzard.com/en-gb/starcraft2/13235353/winner-takes-all-iem-world-championship</a:t>
            </a:r>
            <a:endParaRPr>
              <a:latin typeface="Calibri"/>
              <a:ea typeface="Calibri"/>
              <a:cs typeface="Calibri"/>
              <a:sym typeface="Calibri"/>
            </a:endParaRPr>
          </a:p>
          <a:p>
            <a:pPr indent="-325755" lvl="0" marL="457200" marR="0" rtl="0" algn="just">
              <a:lnSpc>
                <a:spcPct val="115000"/>
              </a:lnSpc>
              <a:spcBef>
                <a:spcPts val="0"/>
              </a:spcBef>
              <a:spcAft>
                <a:spcPts val="0"/>
              </a:spcAft>
              <a:buSzPct val="100000"/>
              <a:buFont typeface="Calibri"/>
              <a:buChar char="●"/>
            </a:pPr>
            <a:r>
              <a:rPr lang="en-US" u="sng">
                <a:solidFill>
                  <a:schemeClr val="hlink"/>
                </a:solidFill>
                <a:latin typeface="Calibri"/>
                <a:ea typeface="Calibri"/>
                <a:cs typeface="Calibri"/>
                <a:sym typeface="Calibri"/>
                <a:hlinkClick r:id="rId10"/>
              </a:rPr>
              <a:t>https://www.beyondgames.biz/32134/the-future-of-esports-growth/#:~:text=The%20esports%20market%20is%20estimated,events%20and%20new%20platform%20launches</a:t>
            </a:r>
            <a:r>
              <a:rPr lang="en-US">
                <a:latin typeface="Calibri"/>
                <a:ea typeface="Calibri"/>
                <a:cs typeface="Calibri"/>
                <a:sym typeface="Calibri"/>
              </a:rPr>
              <a:t>.</a:t>
            </a:r>
            <a:endParaRPr>
              <a:latin typeface="Calibri"/>
              <a:ea typeface="Calibri"/>
              <a:cs typeface="Calibri"/>
              <a:sym typeface="Calibri"/>
            </a:endParaRPr>
          </a:p>
          <a:p>
            <a:pPr indent="0" lvl="0" marL="0" marR="0" rtl="0" algn="just">
              <a:lnSpc>
                <a:spcPct val="115000"/>
              </a:lnSpc>
              <a:spcBef>
                <a:spcPts val="1200"/>
              </a:spcBef>
              <a:spcAft>
                <a:spcPts val="0"/>
              </a:spcAft>
              <a:buSzPct val="108108"/>
              <a:buNone/>
            </a:pPr>
            <a:r>
              <a:t/>
            </a:r>
            <a:endParaRPr>
              <a:latin typeface="Calibri"/>
              <a:ea typeface="Calibri"/>
              <a:cs typeface="Calibri"/>
              <a:sym typeface="Calibri"/>
            </a:endParaRPr>
          </a:p>
          <a:p>
            <a:pPr indent="0" lvl="0" marL="914400" marR="0" rtl="0" algn="just">
              <a:lnSpc>
                <a:spcPct val="115000"/>
              </a:lnSpc>
              <a:spcBef>
                <a:spcPts val="1200"/>
              </a:spcBef>
              <a:spcAft>
                <a:spcPts val="0"/>
              </a:spcAft>
              <a:buSzPct val="108108"/>
              <a:buNone/>
            </a:pPr>
            <a:r>
              <a:t/>
            </a:r>
            <a:endParaRPr>
              <a:latin typeface="Calibri"/>
              <a:ea typeface="Calibri"/>
              <a:cs typeface="Calibri"/>
              <a:sym typeface="Calibri"/>
            </a:endParaRPr>
          </a:p>
          <a:p>
            <a:pPr indent="0" lvl="0" marL="0" rtl="0" algn="l">
              <a:lnSpc>
                <a:spcPct val="115000"/>
              </a:lnSpc>
              <a:spcBef>
                <a:spcPts val="1200"/>
              </a:spcBef>
              <a:spcAft>
                <a:spcPts val="1200"/>
              </a:spcAft>
              <a:buSzPct val="100000"/>
              <a:buNone/>
            </a:pPr>
            <a:r>
              <a:t/>
            </a:r>
            <a:endParaRPr>
              <a:latin typeface="Calibri"/>
              <a:ea typeface="Calibri"/>
              <a:cs typeface="Calibri"/>
              <a:sym typeface="Calibri"/>
            </a:endParaRPr>
          </a:p>
        </p:txBody>
      </p:sp>
      <p:sp>
        <p:nvSpPr>
          <p:cNvPr id="483" name="Google Shape;483;p20"/>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4" name="Google Shape;48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90" name="Google Shape;490;p34"/>
          <p:cNvSpPr txBox="1"/>
          <p:nvPr/>
        </p:nvSpPr>
        <p:spPr>
          <a:xfrm>
            <a:off x="1706136" y="2263973"/>
            <a:ext cx="7110761" cy="2923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300" u="none" cap="none" strike="noStrike">
                <a:solidFill>
                  <a:srgbClr val="000000"/>
                </a:solidFill>
                <a:latin typeface="Calibri"/>
                <a:ea typeface="Calibri"/>
                <a:cs typeface="Calibri"/>
                <a:sym typeface="Calibri"/>
              </a:rPr>
              <a:t>“The work contained and presented here is our work and our work alone.”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11"/>
          <p:cNvSpPr txBox="1"/>
          <p:nvPr>
            <p:ph type="title"/>
          </p:nvPr>
        </p:nvSpPr>
        <p:spPr>
          <a:xfrm>
            <a:off x="3386950" y="18137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Appendix</a:t>
            </a:r>
            <a:endParaRPr>
              <a:latin typeface="Calibri"/>
              <a:ea typeface="Calibri"/>
              <a:cs typeface="Calibri"/>
              <a:sym typeface="Calibri"/>
            </a:endParaRPr>
          </a:p>
        </p:txBody>
      </p:sp>
      <p:sp>
        <p:nvSpPr>
          <p:cNvPr id="496" name="Google Shape;49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22e55df5c47_2_151"/>
          <p:cNvSpPr txBox="1"/>
          <p:nvPr>
            <p:ph type="title"/>
          </p:nvPr>
        </p:nvSpPr>
        <p:spPr>
          <a:xfrm>
            <a:off x="311700" y="-4575"/>
            <a:ext cx="8520600" cy="615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26239"/>
              <a:buNone/>
            </a:pPr>
            <a:r>
              <a:rPr lang="en-US">
                <a:latin typeface="Calibri"/>
                <a:ea typeface="Calibri"/>
                <a:cs typeface="Calibri"/>
                <a:sym typeface="Calibri"/>
              </a:rPr>
              <a:t>Eyeballing the Data Set</a:t>
            </a:r>
            <a:endParaRPr sz="3377">
              <a:latin typeface="Calibri"/>
              <a:ea typeface="Calibri"/>
              <a:cs typeface="Calibri"/>
              <a:sym typeface="Calibri"/>
            </a:endParaRPr>
          </a:p>
          <a:p>
            <a:pPr indent="0" lvl="0" marL="0" rtl="0" algn="l">
              <a:lnSpc>
                <a:spcPct val="100000"/>
              </a:lnSpc>
              <a:spcBef>
                <a:spcPts val="0"/>
              </a:spcBef>
              <a:spcAft>
                <a:spcPts val="0"/>
              </a:spcAft>
              <a:buSzPct val="111111"/>
              <a:buNone/>
            </a:pPr>
            <a:r>
              <a:t/>
            </a:r>
            <a:endParaRPr>
              <a:latin typeface="Calibri"/>
              <a:ea typeface="Calibri"/>
              <a:cs typeface="Calibri"/>
              <a:sym typeface="Calibri"/>
            </a:endParaRPr>
          </a:p>
        </p:txBody>
      </p:sp>
      <p:sp>
        <p:nvSpPr>
          <p:cNvPr id="502" name="Google Shape;502;g22e55df5c47_2_151"/>
          <p:cNvSpPr/>
          <p:nvPr/>
        </p:nvSpPr>
        <p:spPr>
          <a:xfrm>
            <a:off x="0" y="7213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g22e55df5c47_2_151"/>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336550" lvl="0" marL="457200" marR="0" rtl="0" algn="l">
              <a:lnSpc>
                <a:spcPct val="115000"/>
              </a:lnSpc>
              <a:spcBef>
                <a:spcPts val="1200"/>
              </a:spcBef>
              <a:spcAft>
                <a:spcPts val="0"/>
              </a:spcAft>
              <a:buClr>
                <a:srgbClr val="000000"/>
              </a:buClr>
              <a:buSzPts val="1700"/>
              <a:buFont typeface="Calibri"/>
              <a:buChar char="•"/>
            </a:pPr>
            <a:r>
              <a:rPr b="0" i="0" lang="en-US" sz="1700" u="none" cap="none" strike="noStrike">
                <a:solidFill>
                  <a:srgbClr val="000000"/>
                </a:solidFill>
                <a:latin typeface="Calibri"/>
                <a:ea typeface="Calibri"/>
                <a:cs typeface="Calibri"/>
                <a:sym typeface="Calibri"/>
              </a:rPr>
              <a:t>Eyeballing the data set, defining the target variable, and checking the data type for each variable</a:t>
            </a:r>
            <a:endParaRPr b="0" i="0" sz="1700" u="none" cap="none" strike="noStrike">
              <a:solidFill>
                <a:srgbClr val="333300"/>
              </a:solidFill>
              <a:latin typeface="Calibri"/>
              <a:ea typeface="Calibri"/>
              <a:cs typeface="Calibri"/>
              <a:sym typeface="Calibri"/>
            </a:endParaRPr>
          </a:p>
        </p:txBody>
      </p:sp>
      <p:sp>
        <p:nvSpPr>
          <p:cNvPr id="504" name="Google Shape;504;g22e55df5c47_2_151"/>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05" name="Google Shape;505;g22e55df5c47_2_151"/>
          <p:cNvPicPr preferRelativeResize="0"/>
          <p:nvPr/>
        </p:nvPicPr>
        <p:blipFill rotWithShape="1">
          <a:blip r:embed="rId3">
            <a:alphaModFix/>
          </a:blip>
          <a:srcRect b="0" l="0" r="0" t="0"/>
          <a:stretch/>
        </p:blipFill>
        <p:spPr>
          <a:xfrm>
            <a:off x="311701" y="865099"/>
            <a:ext cx="3151200" cy="3303815"/>
          </a:xfrm>
          <a:prstGeom prst="rect">
            <a:avLst/>
          </a:prstGeom>
          <a:noFill/>
          <a:ln cap="flat" cmpd="sng" w="9525">
            <a:solidFill>
              <a:srgbClr val="000000"/>
            </a:solidFill>
            <a:prstDash val="solid"/>
            <a:round/>
            <a:headEnd len="sm" w="sm" type="none"/>
            <a:tailEnd len="sm" w="sm" type="none"/>
          </a:ln>
        </p:spPr>
      </p:pic>
      <p:pic>
        <p:nvPicPr>
          <p:cNvPr id="506" name="Google Shape;506;g22e55df5c47_2_151"/>
          <p:cNvPicPr preferRelativeResize="0"/>
          <p:nvPr/>
        </p:nvPicPr>
        <p:blipFill rotWithShape="1">
          <a:blip r:embed="rId4">
            <a:alphaModFix/>
          </a:blip>
          <a:srcRect b="0" l="0" r="0" t="0"/>
          <a:stretch/>
        </p:blipFill>
        <p:spPr>
          <a:xfrm>
            <a:off x="3718125" y="1048339"/>
            <a:ext cx="4667576" cy="1957775"/>
          </a:xfrm>
          <a:prstGeom prst="rect">
            <a:avLst/>
          </a:prstGeom>
          <a:noFill/>
          <a:ln>
            <a:noFill/>
          </a:ln>
        </p:spPr>
      </p:pic>
      <p:sp>
        <p:nvSpPr>
          <p:cNvPr id="507" name="Google Shape;507;g22e55df5c47_2_151"/>
          <p:cNvSpPr txBox="1"/>
          <p:nvPr/>
        </p:nvSpPr>
        <p:spPr>
          <a:xfrm>
            <a:off x="4530475" y="3252075"/>
            <a:ext cx="36408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“Pro Player? “ is the target variable for this data set</a:t>
            </a:r>
            <a:endParaRPr b="0" i="0" sz="1400" u="none" cap="none" strike="noStrike">
              <a:solidFill>
                <a:srgbClr val="000000"/>
              </a:solidFill>
              <a:latin typeface="Calibri"/>
              <a:ea typeface="Calibri"/>
              <a:cs typeface="Calibri"/>
              <a:sym typeface="Calibri"/>
            </a:endParaRPr>
          </a:p>
        </p:txBody>
      </p:sp>
      <p:sp>
        <p:nvSpPr>
          <p:cNvPr id="508" name="Google Shape;508;g22e55df5c47_2_1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22e55df5c47_4_30"/>
          <p:cNvSpPr txBox="1"/>
          <p:nvPr>
            <p:ph type="title"/>
          </p:nvPr>
        </p:nvSpPr>
        <p:spPr>
          <a:xfrm>
            <a:off x="387900" y="64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111111"/>
              <a:buFont typeface="Arial"/>
              <a:buNone/>
            </a:pPr>
            <a:r>
              <a:rPr lang="en-US">
                <a:latin typeface="Calibri"/>
                <a:ea typeface="Calibri"/>
                <a:cs typeface="Calibri"/>
                <a:sym typeface="Calibri"/>
              </a:rPr>
              <a:t>Data Pre-processing: Reducing Dimensionality </a:t>
            </a:r>
            <a:endParaRPr>
              <a:latin typeface="Calibri"/>
              <a:ea typeface="Calibri"/>
              <a:cs typeface="Calibri"/>
              <a:sym typeface="Calibri"/>
            </a:endParaRPr>
          </a:p>
        </p:txBody>
      </p:sp>
      <p:sp>
        <p:nvSpPr>
          <p:cNvPr id="514" name="Google Shape;514;g22e55df5c47_4_30"/>
          <p:cNvSpPr txBox="1"/>
          <p:nvPr>
            <p:ph type="title"/>
          </p:nvPr>
        </p:nvSpPr>
        <p:spPr>
          <a:xfrm>
            <a:off x="311700" y="694411"/>
            <a:ext cx="8520600" cy="3783600"/>
          </a:xfrm>
          <a:prstGeom prst="rect">
            <a:avLst/>
          </a:prstGeom>
          <a:noFill/>
          <a:ln>
            <a:noFill/>
          </a:ln>
        </p:spPr>
        <p:txBody>
          <a:bodyPr anchorCtr="0" anchor="t" bIns="91425" lIns="91425" spcFirstLastPara="1" rIns="91425" wrap="square" tIns="91425">
            <a:normAutofit/>
          </a:bodyPr>
          <a:lstStyle/>
          <a:p>
            <a:pPr indent="-342900" lvl="0" marL="457200" marR="0" rtl="0" algn="just">
              <a:lnSpc>
                <a:spcPct val="115000"/>
              </a:lnSpc>
              <a:spcBef>
                <a:spcPts val="1200"/>
              </a:spcBef>
              <a:spcAft>
                <a:spcPts val="0"/>
              </a:spcAft>
              <a:buClr>
                <a:srgbClr val="000000"/>
              </a:buClr>
              <a:buSzPts val="1800"/>
              <a:buFont typeface="Arial"/>
              <a:buAutoNum type="alphaUcPeriod"/>
            </a:pPr>
            <a:r>
              <a:rPr lang="en-US" sz="1800">
                <a:solidFill>
                  <a:srgbClr val="000000"/>
                </a:solidFill>
                <a:latin typeface="Calibri"/>
                <a:ea typeface="Calibri"/>
                <a:cs typeface="Calibri"/>
                <a:sym typeface="Calibri"/>
              </a:rPr>
              <a:t>Reducing row dimensionality: </a:t>
            </a:r>
            <a:r>
              <a:rPr b="0" lang="en-US" sz="1800">
                <a:solidFill>
                  <a:srgbClr val="000000"/>
                </a:solidFill>
                <a:latin typeface="Calibri"/>
                <a:ea typeface="Calibri"/>
                <a:cs typeface="Calibri"/>
                <a:sym typeface="Calibri"/>
              </a:rPr>
              <a:t>As all our data rows contained individual player details, we wanted to use the complete data set and avoid any sampling to be done on the same. Hence, apart from excluding the missing data rows, we have used the complete data set</a:t>
            </a:r>
            <a:endParaRPr b="0" sz="1800">
              <a:solidFill>
                <a:srgbClr val="000000"/>
              </a:solidFill>
              <a:latin typeface="Calibri"/>
              <a:ea typeface="Calibri"/>
              <a:cs typeface="Calibri"/>
              <a:sym typeface="Calibri"/>
            </a:endParaRPr>
          </a:p>
          <a:p>
            <a:pPr indent="0" lvl="0" marL="685800" marR="0" rtl="0" algn="just">
              <a:lnSpc>
                <a:spcPct val="115000"/>
              </a:lnSpc>
              <a:spcBef>
                <a:spcPts val="1200"/>
              </a:spcBef>
              <a:spcAft>
                <a:spcPts val="0"/>
              </a:spcAft>
              <a:buSzPts val="3600"/>
              <a:buFont typeface="Arial"/>
              <a:buNone/>
            </a:pPr>
            <a:r>
              <a:t/>
            </a:r>
            <a:endParaRPr b="0" sz="900">
              <a:solidFill>
                <a:srgbClr val="000000"/>
              </a:solidFill>
              <a:latin typeface="Calibri"/>
              <a:ea typeface="Calibri"/>
              <a:cs typeface="Calibri"/>
              <a:sym typeface="Calibri"/>
            </a:endParaRPr>
          </a:p>
          <a:p>
            <a:pPr indent="-342900" lvl="0" marL="457200" marR="0" rtl="0" algn="just">
              <a:lnSpc>
                <a:spcPct val="115000"/>
              </a:lnSpc>
              <a:spcBef>
                <a:spcPts val="1200"/>
              </a:spcBef>
              <a:spcAft>
                <a:spcPts val="0"/>
              </a:spcAft>
              <a:buClr>
                <a:srgbClr val="000000"/>
              </a:buClr>
              <a:buSzPts val="1800"/>
              <a:buFont typeface="Arial"/>
              <a:buAutoNum type="alphaUcPeriod"/>
            </a:pPr>
            <a:r>
              <a:rPr lang="en-US" sz="1800">
                <a:solidFill>
                  <a:srgbClr val="000000"/>
                </a:solidFill>
                <a:latin typeface="Calibri"/>
                <a:ea typeface="Calibri"/>
                <a:cs typeface="Calibri"/>
                <a:sym typeface="Calibri"/>
              </a:rPr>
              <a:t>Reducing column dimensionality: </a:t>
            </a:r>
            <a:r>
              <a:rPr b="0" lang="en-US" sz="1800">
                <a:solidFill>
                  <a:srgbClr val="000000"/>
                </a:solidFill>
                <a:latin typeface="Calibri"/>
                <a:ea typeface="Calibri"/>
                <a:cs typeface="Calibri"/>
                <a:sym typeface="Calibri"/>
              </a:rPr>
              <a:t>We reduced the complexity of our columns by determining the important predictors using data exploration and running a few models. The log worth was examined to find predictors with high degree of importance to train the model using the same and make predictions.</a:t>
            </a:r>
            <a:endParaRPr b="0" sz="1800">
              <a:solidFill>
                <a:srgbClr val="000000"/>
              </a:solidFill>
              <a:latin typeface="Calibri"/>
              <a:ea typeface="Calibri"/>
              <a:cs typeface="Calibri"/>
              <a:sym typeface="Calibri"/>
            </a:endParaRPr>
          </a:p>
        </p:txBody>
      </p:sp>
      <p:sp>
        <p:nvSpPr>
          <p:cNvPr id="515" name="Google Shape;515;g22e55df5c47_4_30"/>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6" name="Google Shape;516;g22e55df5c47_4_30"/>
          <p:cNvSpPr/>
          <p:nvPr/>
        </p:nvSpPr>
        <p:spPr>
          <a:xfrm>
            <a:off x="0" y="4372926"/>
            <a:ext cx="9144000" cy="591556"/>
          </a:xfrm>
          <a:prstGeom prst="rect">
            <a:avLst/>
          </a:prstGeom>
          <a:solidFill>
            <a:srgbClr val="FEE0C8"/>
          </a:solidFill>
          <a:ln>
            <a:noFill/>
          </a:ln>
        </p:spPr>
        <p:txBody>
          <a:bodyPr anchorCtr="0" anchor="b" bIns="45700" lIns="91425" spcFirstLastPara="1" rIns="91425" wrap="square" tIns="45700">
            <a:noAutofit/>
          </a:bodyPr>
          <a:lstStyle/>
          <a:p>
            <a:pPr indent="-336550" lvl="0" marL="457200" marR="0" rtl="0" algn="l">
              <a:lnSpc>
                <a:spcPct val="115000"/>
              </a:lnSpc>
              <a:spcBef>
                <a:spcPts val="1200"/>
              </a:spcBef>
              <a:spcAft>
                <a:spcPts val="0"/>
              </a:spcAft>
              <a:buClr>
                <a:srgbClr val="000000"/>
              </a:buClr>
              <a:buSzPts val="1700"/>
              <a:buFont typeface="Calibri"/>
              <a:buChar char="•"/>
            </a:pPr>
            <a:r>
              <a:rPr b="0" i="0" lang="en-US" sz="1500" u="none" cap="none" strike="noStrike">
                <a:solidFill>
                  <a:srgbClr val="000000"/>
                </a:solidFill>
                <a:latin typeface="Calibri"/>
                <a:ea typeface="Calibri"/>
                <a:cs typeface="Calibri"/>
                <a:sym typeface="Calibri"/>
              </a:rPr>
              <a:t>By addressing column dimensionality, we have improved the overall prediction of target class drastically. The target variable’s categories have been reduced to 2 to minimize the complexity</a:t>
            </a:r>
            <a:r>
              <a:rPr b="0" i="0" lang="en-US" sz="1700" u="none" cap="none" strike="noStrike">
                <a:solidFill>
                  <a:srgbClr val="000000"/>
                </a:solidFill>
                <a:latin typeface="Calibri"/>
                <a:ea typeface="Calibri"/>
                <a:cs typeface="Calibri"/>
                <a:sym typeface="Calibri"/>
              </a:rPr>
              <a:t>.</a:t>
            </a:r>
            <a:endParaRPr b="0" i="0" sz="1700" u="none" cap="none" strike="noStrike">
              <a:solidFill>
                <a:srgbClr val="333300"/>
              </a:solidFill>
              <a:latin typeface="Calibri"/>
              <a:ea typeface="Calibri"/>
              <a:cs typeface="Calibri"/>
              <a:sym typeface="Calibri"/>
            </a:endParaRPr>
          </a:p>
        </p:txBody>
      </p:sp>
      <p:sp>
        <p:nvSpPr>
          <p:cNvPr id="517" name="Google Shape;517;g22e55df5c47_4_30"/>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8" name="Google Shape;518;g22e55df5c47_4_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22e55df5c47_4_48"/>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Data Exploration: Correlations</a:t>
            </a:r>
            <a:endParaRPr>
              <a:latin typeface="Calibri"/>
              <a:ea typeface="Calibri"/>
              <a:cs typeface="Calibri"/>
              <a:sym typeface="Calibri"/>
            </a:endParaRPr>
          </a:p>
        </p:txBody>
      </p:sp>
      <p:sp>
        <p:nvSpPr>
          <p:cNvPr id="524" name="Google Shape;524;g22e55df5c47_4_48"/>
          <p:cNvSpPr txBox="1"/>
          <p:nvPr>
            <p:ph type="title"/>
          </p:nvPr>
        </p:nvSpPr>
        <p:spPr>
          <a:xfrm>
            <a:off x="390200" y="698125"/>
            <a:ext cx="8520600" cy="3887100"/>
          </a:xfrm>
          <a:prstGeom prst="rect">
            <a:avLst/>
          </a:prstGeom>
          <a:noFill/>
          <a:ln>
            <a:noFill/>
          </a:ln>
        </p:spPr>
        <p:txBody>
          <a:bodyPr anchorCtr="0" anchor="t" bIns="91425" lIns="91425" spcFirstLastPara="1" rIns="91425" wrap="square" tIns="91425">
            <a:normAutofit/>
          </a:bodyPr>
          <a:lstStyle/>
          <a:p>
            <a:pPr indent="0" lvl="0" marL="0" marR="0" rtl="0" algn="just">
              <a:lnSpc>
                <a:spcPct val="115000"/>
              </a:lnSpc>
              <a:spcBef>
                <a:spcPts val="0"/>
              </a:spcBef>
              <a:spcAft>
                <a:spcPts val="0"/>
              </a:spcAft>
              <a:buSzPts val="3600"/>
              <a:buNone/>
            </a:pPr>
            <a:r>
              <a:rPr lang="en-US" sz="1800">
                <a:solidFill>
                  <a:srgbClr val="000000"/>
                </a:solidFill>
                <a:latin typeface="Calibri"/>
                <a:ea typeface="Calibri"/>
                <a:cs typeface="Calibri"/>
                <a:sym typeface="Calibri"/>
              </a:rPr>
              <a:t>Visual representations have formed major part of our exploration (checking correlation of predictors to target)</a:t>
            </a:r>
            <a:endParaRPr sz="1800">
              <a:solidFill>
                <a:srgbClr val="000000"/>
              </a:solidFill>
              <a:latin typeface="Calibri"/>
              <a:ea typeface="Calibri"/>
              <a:cs typeface="Calibri"/>
              <a:sym typeface="Calibri"/>
            </a:endParaRPr>
          </a:p>
          <a:p>
            <a:pPr indent="0" lvl="0" marL="0" marR="0" rtl="0" algn="just">
              <a:lnSpc>
                <a:spcPct val="115000"/>
              </a:lnSpc>
              <a:spcBef>
                <a:spcPts val="1200"/>
              </a:spcBef>
              <a:spcAft>
                <a:spcPts val="0"/>
              </a:spcAft>
              <a:buSzPts val="3600"/>
              <a:buNone/>
            </a:pPr>
            <a:r>
              <a:t/>
            </a:r>
            <a:endParaRPr b="0" sz="1800">
              <a:solidFill>
                <a:schemeClr val="dk2"/>
              </a:solidFill>
              <a:latin typeface="Calibri"/>
              <a:ea typeface="Calibri"/>
              <a:cs typeface="Calibri"/>
              <a:sym typeface="Calibri"/>
            </a:endParaRPr>
          </a:p>
        </p:txBody>
      </p:sp>
      <p:sp>
        <p:nvSpPr>
          <p:cNvPr id="525" name="Google Shape;525;g22e55df5c47_4_48"/>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26" name="Google Shape;526;g22e55df5c47_4_48"/>
          <p:cNvPicPr preferRelativeResize="0"/>
          <p:nvPr/>
        </p:nvPicPr>
        <p:blipFill rotWithShape="1">
          <a:blip r:embed="rId3">
            <a:alphaModFix/>
          </a:blip>
          <a:srcRect b="0" l="0" r="0" t="0"/>
          <a:stretch/>
        </p:blipFill>
        <p:spPr>
          <a:xfrm>
            <a:off x="552775" y="1532725"/>
            <a:ext cx="2767875" cy="2646375"/>
          </a:xfrm>
          <a:prstGeom prst="rect">
            <a:avLst/>
          </a:prstGeom>
          <a:noFill/>
          <a:ln cap="flat" cmpd="sng" w="28575">
            <a:solidFill>
              <a:srgbClr val="000000"/>
            </a:solidFill>
            <a:prstDash val="solid"/>
            <a:round/>
            <a:headEnd len="sm" w="sm" type="none"/>
            <a:tailEnd len="sm" w="sm" type="none"/>
          </a:ln>
        </p:spPr>
      </p:pic>
      <p:pic>
        <p:nvPicPr>
          <p:cNvPr id="527" name="Google Shape;527;g22e55df5c47_4_48"/>
          <p:cNvPicPr preferRelativeResize="0"/>
          <p:nvPr/>
        </p:nvPicPr>
        <p:blipFill rotWithShape="1">
          <a:blip r:embed="rId4">
            <a:alphaModFix/>
          </a:blip>
          <a:srcRect b="0" l="21004" r="0" t="0"/>
          <a:stretch/>
        </p:blipFill>
        <p:spPr>
          <a:xfrm>
            <a:off x="4303100" y="1532725"/>
            <a:ext cx="3625114" cy="2646375"/>
          </a:xfrm>
          <a:prstGeom prst="rect">
            <a:avLst/>
          </a:prstGeom>
          <a:noFill/>
          <a:ln cap="flat" cmpd="sng" w="28575">
            <a:solidFill>
              <a:schemeClr val="dk2"/>
            </a:solidFill>
            <a:prstDash val="solid"/>
            <a:round/>
            <a:headEnd len="sm" w="sm" type="none"/>
            <a:tailEnd len="sm" w="sm" type="none"/>
          </a:ln>
        </p:spPr>
      </p:pic>
      <p:sp>
        <p:nvSpPr>
          <p:cNvPr id="528" name="Google Shape;528;g22e55df5c47_4_48"/>
          <p:cNvSpPr/>
          <p:nvPr/>
        </p:nvSpPr>
        <p:spPr>
          <a:xfrm>
            <a:off x="0" y="4369357"/>
            <a:ext cx="9144000" cy="565800"/>
          </a:xfrm>
          <a:prstGeom prst="rect">
            <a:avLst/>
          </a:prstGeom>
          <a:solidFill>
            <a:srgbClr val="FEE0C8"/>
          </a:solidFill>
          <a:ln>
            <a:noFill/>
          </a:ln>
        </p:spPr>
        <p:txBody>
          <a:bodyPr anchorCtr="0" anchor="ctr" bIns="45700" lIns="91425" spcFirstLastPara="1" rIns="91425" wrap="square" tIns="45700">
            <a:noAutofit/>
          </a:bodyPr>
          <a:lstStyle/>
          <a:p>
            <a:pPr indent="-336550" lvl="0" marL="457200" marR="0" rtl="0" algn="l">
              <a:lnSpc>
                <a:spcPct val="115000"/>
              </a:lnSpc>
              <a:spcBef>
                <a:spcPts val="1200"/>
              </a:spcBef>
              <a:spcAft>
                <a:spcPts val="0"/>
              </a:spcAft>
              <a:buClr>
                <a:srgbClr val="000000"/>
              </a:buClr>
              <a:buSzPts val="1700"/>
              <a:buFont typeface="Calibri"/>
              <a:buChar char="•"/>
            </a:pPr>
            <a:r>
              <a:rPr b="0" i="0" lang="en-US" sz="1500" u="none" cap="none" strike="noStrike">
                <a:solidFill>
                  <a:srgbClr val="000000"/>
                </a:solidFill>
                <a:latin typeface="Calibri"/>
                <a:ea typeface="Calibri"/>
                <a:cs typeface="Calibri"/>
                <a:sym typeface="Calibri"/>
              </a:rPr>
              <a:t>Checking correlations between our predictor variables and target variable</a:t>
            </a:r>
            <a:endParaRPr b="0" i="0" sz="1500" u="none" cap="none" strike="noStrike">
              <a:solidFill>
                <a:srgbClr val="333300"/>
              </a:solidFill>
              <a:latin typeface="Calibri"/>
              <a:ea typeface="Calibri"/>
              <a:cs typeface="Calibri"/>
              <a:sym typeface="Calibri"/>
            </a:endParaRPr>
          </a:p>
        </p:txBody>
      </p:sp>
      <p:sp>
        <p:nvSpPr>
          <p:cNvPr id="529" name="Google Shape;529;g22e55df5c47_4_48"/>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0" name="Google Shape;530;g22e55df5c47_4_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13"/>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Data Partition</a:t>
            </a:r>
            <a:endParaRPr>
              <a:latin typeface="Calibri"/>
              <a:ea typeface="Calibri"/>
              <a:cs typeface="Calibri"/>
              <a:sym typeface="Calibri"/>
            </a:endParaRPr>
          </a:p>
        </p:txBody>
      </p:sp>
      <p:sp>
        <p:nvSpPr>
          <p:cNvPr id="536" name="Google Shape;536;p13"/>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37" name="Google Shape;537;p13"/>
          <p:cNvPicPr preferRelativeResize="0"/>
          <p:nvPr/>
        </p:nvPicPr>
        <p:blipFill rotWithShape="1">
          <a:blip r:embed="rId3">
            <a:alphaModFix/>
          </a:blip>
          <a:srcRect b="0" l="0" r="0" t="0"/>
          <a:stretch/>
        </p:blipFill>
        <p:spPr>
          <a:xfrm>
            <a:off x="311700" y="1057165"/>
            <a:ext cx="2554725" cy="2847900"/>
          </a:xfrm>
          <a:prstGeom prst="rect">
            <a:avLst/>
          </a:prstGeom>
          <a:noFill/>
          <a:ln cap="flat" cmpd="sng" w="28575">
            <a:solidFill>
              <a:srgbClr val="000000"/>
            </a:solidFill>
            <a:prstDash val="solid"/>
            <a:round/>
            <a:headEnd len="sm" w="sm" type="none"/>
            <a:tailEnd len="sm" w="sm" type="none"/>
          </a:ln>
        </p:spPr>
      </p:pic>
      <p:pic>
        <p:nvPicPr>
          <p:cNvPr id="538" name="Google Shape;538;p13"/>
          <p:cNvPicPr preferRelativeResize="0"/>
          <p:nvPr/>
        </p:nvPicPr>
        <p:blipFill rotWithShape="1">
          <a:blip r:embed="rId4">
            <a:alphaModFix/>
          </a:blip>
          <a:srcRect b="0" l="0" r="0" t="0"/>
          <a:stretch/>
        </p:blipFill>
        <p:spPr>
          <a:xfrm>
            <a:off x="3950250" y="1057162"/>
            <a:ext cx="1151724" cy="2847900"/>
          </a:xfrm>
          <a:prstGeom prst="rect">
            <a:avLst/>
          </a:prstGeom>
          <a:noFill/>
          <a:ln cap="flat" cmpd="sng" w="28575">
            <a:solidFill>
              <a:srgbClr val="000000"/>
            </a:solidFill>
            <a:prstDash val="solid"/>
            <a:round/>
            <a:headEnd len="sm" w="sm" type="none"/>
            <a:tailEnd len="sm" w="sm" type="none"/>
          </a:ln>
        </p:spPr>
      </p:pic>
      <p:sp>
        <p:nvSpPr>
          <p:cNvPr id="539" name="Google Shape;539;p13"/>
          <p:cNvSpPr txBox="1"/>
          <p:nvPr/>
        </p:nvSpPr>
        <p:spPr>
          <a:xfrm>
            <a:off x="5420125" y="1749400"/>
            <a:ext cx="3640800" cy="1908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Dataset was partitioned into 3 sections: Training, Validation and Test</a:t>
            </a:r>
            <a:endParaRPr b="0" i="0" sz="14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The weightage for the 3 partitions are as follows:</a:t>
            </a:r>
            <a:endParaRPr b="0" i="0" sz="1400" u="none" cap="none" strike="noStrike">
              <a:solidFill>
                <a:srgbClr val="000000"/>
              </a:solidFill>
              <a:latin typeface="Calibri"/>
              <a:ea typeface="Calibri"/>
              <a:cs typeface="Calibri"/>
              <a:sym typeface="Calibri"/>
            </a:endParaRPr>
          </a:p>
          <a:p>
            <a:pPr indent="-317500" lvl="1" marL="91440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Training - 60%</a:t>
            </a:r>
            <a:endParaRPr b="0" i="0" sz="1400" u="none" cap="none" strike="noStrike">
              <a:solidFill>
                <a:srgbClr val="000000"/>
              </a:solidFill>
              <a:latin typeface="Calibri"/>
              <a:ea typeface="Calibri"/>
              <a:cs typeface="Calibri"/>
              <a:sym typeface="Calibri"/>
            </a:endParaRPr>
          </a:p>
          <a:p>
            <a:pPr indent="-317500" lvl="1" marL="91440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Validation - 20%</a:t>
            </a:r>
            <a:endParaRPr b="0" i="0" sz="1400" u="none" cap="none" strike="noStrike">
              <a:solidFill>
                <a:srgbClr val="000000"/>
              </a:solidFill>
              <a:latin typeface="Calibri"/>
              <a:ea typeface="Calibri"/>
              <a:cs typeface="Calibri"/>
              <a:sym typeface="Calibri"/>
            </a:endParaRPr>
          </a:p>
          <a:p>
            <a:pPr indent="-317500" lvl="1" marL="91440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Test - 20%</a:t>
            </a:r>
            <a:endParaRPr b="0" i="0" sz="1400" u="none" cap="none" strike="noStrike">
              <a:solidFill>
                <a:srgbClr val="000000"/>
              </a:solidFill>
              <a:latin typeface="Calibri"/>
              <a:ea typeface="Calibri"/>
              <a:cs typeface="Calibri"/>
              <a:sym typeface="Calibri"/>
            </a:endParaRPr>
          </a:p>
        </p:txBody>
      </p:sp>
      <p:sp>
        <p:nvSpPr>
          <p:cNvPr id="540" name="Google Shape;540;p13"/>
          <p:cNvSpPr/>
          <p:nvPr/>
        </p:nvSpPr>
        <p:spPr>
          <a:xfrm>
            <a:off x="0" y="4369357"/>
            <a:ext cx="9144000" cy="565800"/>
          </a:xfrm>
          <a:prstGeom prst="rect">
            <a:avLst/>
          </a:prstGeom>
          <a:solidFill>
            <a:srgbClr val="FEE0C8"/>
          </a:solidFill>
          <a:ln>
            <a:noFill/>
          </a:ln>
        </p:spPr>
        <p:txBody>
          <a:bodyPr anchorCtr="0" anchor="ctr" bIns="45700" lIns="91425" spcFirstLastPara="1" rIns="91425" wrap="square" tIns="45700">
            <a:noAutofit/>
          </a:bodyPr>
          <a:lstStyle/>
          <a:p>
            <a:pPr indent="-336550" lvl="0" marL="457200" marR="0" rtl="0" algn="l">
              <a:lnSpc>
                <a:spcPct val="115000"/>
              </a:lnSpc>
              <a:spcBef>
                <a:spcPts val="1200"/>
              </a:spcBef>
              <a:spcAft>
                <a:spcPts val="0"/>
              </a:spcAft>
              <a:buClr>
                <a:srgbClr val="000000"/>
              </a:buClr>
              <a:buSzPts val="1700"/>
              <a:buFont typeface="Calibri"/>
              <a:buChar char="•"/>
            </a:pPr>
            <a:r>
              <a:rPr b="0" i="0" lang="en-US" sz="1500" u="none" cap="none" strike="noStrike">
                <a:solidFill>
                  <a:srgbClr val="000000"/>
                </a:solidFill>
                <a:latin typeface="Calibri"/>
                <a:ea typeface="Calibri"/>
                <a:cs typeface="Calibri"/>
                <a:sym typeface="Calibri"/>
              </a:rPr>
              <a:t>Partitioning the data to get it ready to model</a:t>
            </a:r>
            <a:endParaRPr b="0" i="0" sz="1500" u="none" cap="none" strike="noStrike">
              <a:solidFill>
                <a:srgbClr val="333300"/>
              </a:solidFill>
              <a:latin typeface="Calibri"/>
              <a:ea typeface="Calibri"/>
              <a:cs typeface="Calibri"/>
              <a:sym typeface="Calibri"/>
            </a:endParaRPr>
          </a:p>
        </p:txBody>
      </p:sp>
      <p:sp>
        <p:nvSpPr>
          <p:cNvPr id="541" name="Google Shape;541;p13"/>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2" name="Google Shape;54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18"/>
          <p:cNvSpPr txBox="1"/>
          <p:nvPr>
            <p:ph type="title"/>
          </p:nvPr>
        </p:nvSpPr>
        <p:spPr>
          <a:xfrm>
            <a:off x="311700" y="-12175"/>
            <a:ext cx="96465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Modeling - Different types and comparison</a:t>
            </a:r>
            <a:endParaRPr>
              <a:latin typeface="Calibri"/>
              <a:ea typeface="Calibri"/>
              <a:cs typeface="Calibri"/>
              <a:sym typeface="Calibri"/>
            </a:endParaRPr>
          </a:p>
        </p:txBody>
      </p:sp>
      <p:sp>
        <p:nvSpPr>
          <p:cNvPr id="548" name="Google Shape;548;p18"/>
          <p:cNvSpPr txBox="1"/>
          <p:nvPr/>
        </p:nvSpPr>
        <p:spPr>
          <a:xfrm>
            <a:off x="124288" y="2219585"/>
            <a:ext cx="13641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333300"/>
                </a:solidFill>
                <a:latin typeface="Calibri"/>
                <a:ea typeface="Calibri"/>
                <a:cs typeface="Calibri"/>
                <a:sym typeface="Calibri"/>
              </a:rPr>
              <a:t>Selecting the predictor variables</a:t>
            </a:r>
            <a:endParaRPr b="0" i="0" sz="1400" u="none" cap="none" strike="noStrike">
              <a:solidFill>
                <a:srgbClr val="000000"/>
              </a:solidFill>
              <a:latin typeface="Calibri"/>
              <a:ea typeface="Calibri"/>
              <a:cs typeface="Calibri"/>
              <a:sym typeface="Calibri"/>
            </a:endParaRPr>
          </a:p>
        </p:txBody>
      </p:sp>
      <p:pic>
        <p:nvPicPr>
          <p:cNvPr id="549" name="Google Shape;549;p18"/>
          <p:cNvPicPr preferRelativeResize="0"/>
          <p:nvPr/>
        </p:nvPicPr>
        <p:blipFill rotWithShape="1">
          <a:blip r:embed="rId3">
            <a:alphaModFix/>
          </a:blip>
          <a:srcRect b="6845" l="0" r="0" t="7569"/>
          <a:stretch/>
        </p:blipFill>
        <p:spPr>
          <a:xfrm>
            <a:off x="1488399" y="1122992"/>
            <a:ext cx="7157501" cy="2879782"/>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
        <p:nvSpPr>
          <p:cNvPr id="550" name="Google Shape;550;p18"/>
          <p:cNvSpPr txBox="1"/>
          <p:nvPr/>
        </p:nvSpPr>
        <p:spPr>
          <a:xfrm>
            <a:off x="2680442" y="2066716"/>
            <a:ext cx="1364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33300"/>
                </a:solidFill>
                <a:latin typeface="Calibri"/>
                <a:ea typeface="Calibri"/>
                <a:cs typeface="Calibri"/>
                <a:sym typeface="Calibri"/>
              </a:rPr>
              <a:t>Model 1:</a:t>
            </a:r>
            <a:endParaRPr b="0" i="0" sz="1400" u="none" cap="none" strike="noStrike">
              <a:solidFill>
                <a:srgbClr val="000000"/>
              </a:solidFill>
              <a:latin typeface="Calibri"/>
              <a:ea typeface="Calibri"/>
              <a:cs typeface="Calibri"/>
              <a:sym typeface="Calibri"/>
            </a:endParaRPr>
          </a:p>
        </p:txBody>
      </p:sp>
      <p:sp>
        <p:nvSpPr>
          <p:cNvPr id="551" name="Google Shape;551;p18"/>
          <p:cNvSpPr txBox="1"/>
          <p:nvPr/>
        </p:nvSpPr>
        <p:spPr>
          <a:xfrm>
            <a:off x="4840425" y="1966562"/>
            <a:ext cx="1364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33300"/>
                </a:solidFill>
                <a:latin typeface="Calibri"/>
                <a:ea typeface="Calibri"/>
                <a:cs typeface="Calibri"/>
                <a:sym typeface="Calibri"/>
              </a:rPr>
              <a:t>Model 2:</a:t>
            </a:r>
            <a:endParaRPr b="0" i="0" sz="1400" u="none" cap="none" strike="noStrike">
              <a:solidFill>
                <a:srgbClr val="000000"/>
              </a:solidFill>
              <a:latin typeface="Calibri"/>
              <a:ea typeface="Calibri"/>
              <a:cs typeface="Calibri"/>
              <a:sym typeface="Calibri"/>
            </a:endParaRPr>
          </a:p>
        </p:txBody>
      </p:sp>
      <p:sp>
        <p:nvSpPr>
          <p:cNvPr id="552" name="Google Shape;552;p18"/>
          <p:cNvSpPr txBox="1"/>
          <p:nvPr/>
        </p:nvSpPr>
        <p:spPr>
          <a:xfrm>
            <a:off x="7501689" y="1881816"/>
            <a:ext cx="1364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33300"/>
                </a:solidFill>
                <a:latin typeface="Calibri"/>
                <a:ea typeface="Calibri"/>
                <a:cs typeface="Calibri"/>
                <a:sym typeface="Calibri"/>
              </a:rPr>
              <a:t>Model 3:</a:t>
            </a:r>
            <a:endParaRPr b="0" i="0" sz="1400" u="none" cap="none" strike="noStrike">
              <a:solidFill>
                <a:srgbClr val="000000"/>
              </a:solidFill>
              <a:latin typeface="Calibri"/>
              <a:ea typeface="Calibri"/>
              <a:cs typeface="Calibri"/>
              <a:sym typeface="Calibri"/>
            </a:endParaRPr>
          </a:p>
        </p:txBody>
      </p:sp>
      <p:sp>
        <p:nvSpPr>
          <p:cNvPr id="553" name="Google Shape;553;p18"/>
          <p:cNvSpPr txBox="1"/>
          <p:nvPr/>
        </p:nvSpPr>
        <p:spPr>
          <a:xfrm>
            <a:off x="2983078" y="3456015"/>
            <a:ext cx="1364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33300"/>
                </a:solidFill>
                <a:latin typeface="Calibri"/>
                <a:ea typeface="Calibri"/>
                <a:cs typeface="Calibri"/>
                <a:sym typeface="Calibri"/>
              </a:rPr>
              <a:t>Model 4:</a:t>
            </a:r>
            <a:endParaRPr b="0" i="0" sz="1400" u="none" cap="none" strike="noStrike">
              <a:solidFill>
                <a:srgbClr val="000000"/>
              </a:solidFill>
              <a:latin typeface="Calibri"/>
              <a:ea typeface="Calibri"/>
              <a:cs typeface="Calibri"/>
              <a:sym typeface="Calibri"/>
            </a:endParaRPr>
          </a:p>
        </p:txBody>
      </p:sp>
      <p:sp>
        <p:nvSpPr>
          <p:cNvPr id="554" name="Google Shape;554;p18"/>
          <p:cNvSpPr txBox="1"/>
          <p:nvPr/>
        </p:nvSpPr>
        <p:spPr>
          <a:xfrm>
            <a:off x="5414092" y="3456007"/>
            <a:ext cx="1364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33300"/>
                </a:solidFill>
                <a:latin typeface="Calibri"/>
                <a:ea typeface="Calibri"/>
                <a:cs typeface="Calibri"/>
                <a:sym typeface="Calibri"/>
              </a:rPr>
              <a:t>Model 5:</a:t>
            </a:r>
            <a:endParaRPr b="0" i="0" sz="1400" u="none" cap="none" strike="noStrike">
              <a:solidFill>
                <a:srgbClr val="000000"/>
              </a:solidFill>
              <a:latin typeface="Calibri"/>
              <a:ea typeface="Calibri"/>
              <a:cs typeface="Calibri"/>
              <a:sym typeface="Calibri"/>
            </a:endParaRPr>
          </a:p>
        </p:txBody>
      </p:sp>
      <p:sp>
        <p:nvSpPr>
          <p:cNvPr id="555" name="Google Shape;555;p18"/>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6" name="Google Shape;556;p18"/>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We ran logistic regression to determine our key variables. Through above 5 different models, we could conclude on selecting 8 variables out of 20 that had the highest log worth.</a:t>
            </a:r>
            <a:endParaRPr b="0" i="0" sz="1500" u="none" cap="none" strike="noStrike">
              <a:solidFill>
                <a:srgbClr val="000000"/>
              </a:solidFill>
              <a:latin typeface="Calibri"/>
              <a:ea typeface="Calibri"/>
              <a:cs typeface="Calibri"/>
              <a:sym typeface="Calibri"/>
            </a:endParaRPr>
          </a:p>
        </p:txBody>
      </p:sp>
      <p:sp>
        <p:nvSpPr>
          <p:cNvPr id="557" name="Google Shape;557;p18"/>
          <p:cNvSpPr/>
          <p:nvPr/>
        </p:nvSpPr>
        <p:spPr>
          <a:xfrm>
            <a:off x="0" y="4276765"/>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8" name="Google Shape;55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19"/>
          <p:cNvSpPr txBox="1"/>
          <p:nvPr>
            <p:ph type="title"/>
          </p:nvPr>
        </p:nvSpPr>
        <p:spPr>
          <a:xfrm>
            <a:off x="311700" y="-12175"/>
            <a:ext cx="98259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Modeling - Different types and comparison</a:t>
            </a:r>
            <a:endParaRPr>
              <a:latin typeface="Calibri"/>
              <a:ea typeface="Calibri"/>
              <a:cs typeface="Calibri"/>
              <a:sym typeface="Calibri"/>
            </a:endParaRPr>
          </a:p>
        </p:txBody>
      </p:sp>
      <p:sp>
        <p:nvSpPr>
          <p:cNvPr id="564" name="Google Shape;564;p19"/>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5" name="Google Shape;565;p19"/>
          <p:cNvSpPr/>
          <p:nvPr/>
        </p:nvSpPr>
        <p:spPr>
          <a:xfrm>
            <a:off x="0" y="4398682"/>
            <a:ext cx="9144000" cy="565656"/>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The above image shows the 8 key variables finalized along with the logistic regression model pruned with those 8 key variables</a:t>
            </a:r>
            <a:endParaRPr b="0" i="0" sz="1500" u="none" cap="none" strike="noStrike">
              <a:solidFill>
                <a:srgbClr val="000000"/>
              </a:solidFill>
              <a:latin typeface="Calibri"/>
              <a:ea typeface="Calibri"/>
              <a:cs typeface="Calibri"/>
              <a:sym typeface="Calibri"/>
            </a:endParaRPr>
          </a:p>
        </p:txBody>
      </p:sp>
      <p:sp>
        <p:nvSpPr>
          <p:cNvPr id="566" name="Google Shape;566;p19"/>
          <p:cNvSpPr/>
          <p:nvPr/>
        </p:nvSpPr>
        <p:spPr>
          <a:xfrm>
            <a:off x="0" y="4266990"/>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aphicFrame>
        <p:nvGraphicFramePr>
          <p:cNvPr id="567" name="Google Shape;567;p19"/>
          <p:cNvGraphicFramePr/>
          <p:nvPr/>
        </p:nvGraphicFramePr>
        <p:xfrm>
          <a:off x="495028" y="900650"/>
          <a:ext cx="3000000" cy="3000000"/>
        </p:xfrm>
        <a:graphic>
          <a:graphicData uri="http://schemas.openxmlformats.org/drawingml/2006/table">
            <a:tbl>
              <a:tblPr>
                <a:noFill/>
                <a:tableStyleId>{21DBF398-AD7B-4A18-8C1D-E5E43AADE8AB}</a:tableStyleId>
              </a:tblPr>
              <a:tblGrid>
                <a:gridCol w="1448375"/>
                <a:gridCol w="584225"/>
              </a:tblGrid>
              <a:tr h="183950">
                <a:tc>
                  <a:txBody>
                    <a:bodyPr/>
                    <a:lstStyle/>
                    <a:p>
                      <a:pPr indent="0" lvl="0" marL="0" marR="0" rtl="0" algn="ctr">
                        <a:lnSpc>
                          <a:spcPct val="100000"/>
                        </a:lnSpc>
                        <a:spcBef>
                          <a:spcPts val="0"/>
                        </a:spcBef>
                        <a:spcAft>
                          <a:spcPts val="0"/>
                        </a:spcAft>
                        <a:buClr>
                          <a:srgbClr val="000000"/>
                        </a:buClr>
                        <a:buSzPts val="800"/>
                        <a:buFont typeface="Arial"/>
                        <a:buNone/>
                      </a:pPr>
                      <a:r>
                        <a:rPr b="1" lang="en-US" sz="800" u="none" cap="none" strike="noStrike">
                          <a:latin typeface="Calibri"/>
                          <a:ea typeface="Calibri"/>
                          <a:cs typeface="Calibri"/>
                          <a:sym typeface="Calibri"/>
                        </a:rPr>
                        <a:t>Variable</a:t>
                      </a:r>
                      <a:endParaRPr b="1" i="0" sz="800" u="none" cap="none" strike="noStrike">
                        <a:solidFill>
                          <a:srgbClr val="000000"/>
                        </a:solidFill>
                        <a:latin typeface="Calibri"/>
                        <a:ea typeface="Calibri"/>
                        <a:cs typeface="Calibri"/>
                        <a:sym typeface="Calibri"/>
                      </a:endParaRPr>
                    </a:p>
                  </a:txBody>
                  <a:tcPr marT="5750" marB="0" marR="5750" marL="5750" anchor="ctr">
                    <a:solidFill>
                      <a:srgbClr val="FEE0C8"/>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US" sz="800" u="none" cap="none" strike="noStrike">
                          <a:latin typeface="Calibri"/>
                          <a:ea typeface="Calibri"/>
                          <a:cs typeface="Calibri"/>
                          <a:sym typeface="Calibri"/>
                        </a:rPr>
                        <a:t>Selection</a:t>
                      </a:r>
                      <a:endParaRPr b="1" i="0" sz="800" u="none" cap="none" strike="noStrike">
                        <a:solidFill>
                          <a:srgbClr val="000000"/>
                        </a:solidFill>
                        <a:latin typeface="Calibri"/>
                        <a:ea typeface="Calibri"/>
                        <a:cs typeface="Calibri"/>
                        <a:sym typeface="Calibri"/>
                      </a:endParaRPr>
                    </a:p>
                  </a:txBody>
                  <a:tcPr marT="5750" marB="0" marR="5750" marL="5750" anchor="ctr">
                    <a:solidFill>
                      <a:srgbClr val="FEE0C8"/>
                    </a:solidFill>
                  </a:tcP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GameID</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 </a:t>
                      </a:r>
                      <a:endParaRPr b="0" i="0" sz="800" u="none" cap="none" strike="noStrike">
                        <a:solidFill>
                          <a:srgbClr val="000000"/>
                        </a:solidFill>
                        <a:latin typeface="Calibri"/>
                        <a:ea typeface="Calibri"/>
                        <a:cs typeface="Calibri"/>
                        <a:sym typeface="Calibri"/>
                      </a:endParaRPr>
                    </a:p>
                  </a:txBody>
                  <a:tcPr marT="5750" marB="0" marR="5750" marL="5750" anchor="ct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LeagueIndex</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 </a:t>
                      </a:r>
                      <a:endParaRPr b="0" i="0" sz="800" u="none" cap="none" strike="noStrike">
                        <a:solidFill>
                          <a:srgbClr val="000000"/>
                        </a:solidFill>
                        <a:latin typeface="Calibri"/>
                        <a:ea typeface="Calibri"/>
                        <a:cs typeface="Calibri"/>
                        <a:sym typeface="Calibri"/>
                      </a:endParaRPr>
                    </a:p>
                  </a:txBody>
                  <a:tcPr marT="5750" marB="0" marR="5750" marL="5750" anchor="ct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Age</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 </a:t>
                      </a:r>
                      <a:endParaRPr b="0" i="0" sz="800" u="none" cap="none" strike="noStrike">
                        <a:solidFill>
                          <a:srgbClr val="000000"/>
                        </a:solidFill>
                        <a:latin typeface="Calibri"/>
                        <a:ea typeface="Calibri"/>
                        <a:cs typeface="Calibri"/>
                        <a:sym typeface="Calibri"/>
                      </a:endParaRPr>
                    </a:p>
                  </a:txBody>
                  <a:tcPr marT="5750" marB="0" marR="5750" marL="5750" anchor="ct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HoursPerWeek</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 </a:t>
                      </a:r>
                      <a:endParaRPr b="0" i="0" sz="800" u="none" cap="none" strike="noStrike">
                        <a:solidFill>
                          <a:srgbClr val="000000"/>
                        </a:solidFill>
                        <a:latin typeface="Calibri"/>
                        <a:ea typeface="Calibri"/>
                        <a:cs typeface="Calibri"/>
                        <a:sym typeface="Calibri"/>
                      </a:endParaRPr>
                    </a:p>
                  </a:txBody>
                  <a:tcPr marT="5750" marB="0" marR="5750" marL="5750" anchor="ct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TotalHours</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 </a:t>
                      </a:r>
                      <a:endParaRPr b="0" i="0" sz="800" u="none" cap="none" strike="noStrike">
                        <a:solidFill>
                          <a:srgbClr val="000000"/>
                        </a:solidFill>
                        <a:latin typeface="Calibri"/>
                        <a:ea typeface="Calibri"/>
                        <a:cs typeface="Calibri"/>
                        <a:sym typeface="Calibri"/>
                      </a:endParaRPr>
                    </a:p>
                  </a:txBody>
                  <a:tcPr marT="5750" marB="0" marR="5750" marL="5750" anchor="ct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APM</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 </a:t>
                      </a:r>
                      <a:endParaRPr b="0" i="0" sz="800" u="none" cap="none" strike="noStrike">
                        <a:solidFill>
                          <a:srgbClr val="000000"/>
                        </a:solidFill>
                        <a:latin typeface="Calibri"/>
                        <a:ea typeface="Calibri"/>
                        <a:cs typeface="Calibri"/>
                        <a:sym typeface="Calibri"/>
                      </a:endParaRPr>
                    </a:p>
                  </a:txBody>
                  <a:tcPr marT="5750" marB="0" marR="5750" marL="5750" anchor="ct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SelectByHotkeys</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Yes</a:t>
                      </a:r>
                      <a:endParaRPr b="0" i="0" sz="800" u="none" cap="none" strike="noStrike">
                        <a:solidFill>
                          <a:srgbClr val="000000"/>
                        </a:solidFill>
                        <a:latin typeface="Calibri"/>
                        <a:ea typeface="Calibri"/>
                        <a:cs typeface="Calibri"/>
                        <a:sym typeface="Calibri"/>
                      </a:endParaRPr>
                    </a:p>
                  </a:txBody>
                  <a:tcPr marT="5750" marB="0" marR="5750" marL="5750" anchor="ctr">
                    <a:solidFill>
                      <a:schemeClr val="dk1"/>
                    </a:solidFill>
                  </a:tcP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AssignToHotkeys</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Yes</a:t>
                      </a:r>
                      <a:endParaRPr b="0" i="0" sz="800" u="none" cap="none" strike="noStrike">
                        <a:solidFill>
                          <a:srgbClr val="000000"/>
                        </a:solidFill>
                        <a:latin typeface="Calibri"/>
                        <a:ea typeface="Calibri"/>
                        <a:cs typeface="Calibri"/>
                        <a:sym typeface="Calibri"/>
                      </a:endParaRPr>
                    </a:p>
                  </a:txBody>
                  <a:tcPr marT="5750" marB="0" marR="5750" marL="5750" anchor="ctr">
                    <a:solidFill>
                      <a:schemeClr val="dk1"/>
                    </a:solidFill>
                  </a:tcP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UniqueHotkeys</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Yes</a:t>
                      </a:r>
                      <a:endParaRPr b="0" i="0" sz="800" u="none" cap="none" strike="noStrike">
                        <a:solidFill>
                          <a:srgbClr val="000000"/>
                        </a:solidFill>
                        <a:latin typeface="Calibri"/>
                        <a:ea typeface="Calibri"/>
                        <a:cs typeface="Calibri"/>
                        <a:sym typeface="Calibri"/>
                      </a:endParaRPr>
                    </a:p>
                  </a:txBody>
                  <a:tcPr marT="5750" marB="0" marR="5750" marL="5750" anchor="ctr">
                    <a:solidFill>
                      <a:schemeClr val="dk1"/>
                    </a:solidFill>
                  </a:tcP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MinimapAttacks</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Yes</a:t>
                      </a:r>
                      <a:endParaRPr b="0" i="0" sz="800" u="none" cap="none" strike="noStrike">
                        <a:solidFill>
                          <a:srgbClr val="000000"/>
                        </a:solidFill>
                        <a:latin typeface="Calibri"/>
                        <a:ea typeface="Calibri"/>
                        <a:cs typeface="Calibri"/>
                        <a:sym typeface="Calibri"/>
                      </a:endParaRPr>
                    </a:p>
                  </a:txBody>
                  <a:tcPr marT="5750" marB="0" marR="5750" marL="5750" anchor="ctr">
                    <a:solidFill>
                      <a:schemeClr val="dk1"/>
                    </a:solidFill>
                  </a:tcP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MinimapRightClicks</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 </a:t>
                      </a:r>
                      <a:endParaRPr b="0" i="0" sz="800" u="none" cap="none" strike="noStrike">
                        <a:solidFill>
                          <a:srgbClr val="000000"/>
                        </a:solidFill>
                        <a:latin typeface="Calibri"/>
                        <a:ea typeface="Calibri"/>
                        <a:cs typeface="Calibri"/>
                        <a:sym typeface="Calibri"/>
                      </a:endParaRPr>
                    </a:p>
                  </a:txBody>
                  <a:tcPr marT="5750" marB="0" marR="5750" marL="5750" anchor="ct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NumberOfPACs</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 </a:t>
                      </a:r>
                      <a:endParaRPr b="0" i="0" sz="800" u="none" cap="none" strike="noStrike">
                        <a:solidFill>
                          <a:srgbClr val="000000"/>
                        </a:solidFill>
                        <a:latin typeface="Calibri"/>
                        <a:ea typeface="Calibri"/>
                        <a:cs typeface="Calibri"/>
                        <a:sym typeface="Calibri"/>
                      </a:endParaRPr>
                    </a:p>
                  </a:txBody>
                  <a:tcPr marT="5750" marB="0" marR="5750" marL="5750" anchor="ct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GapBetweenPACs</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Yes</a:t>
                      </a:r>
                      <a:endParaRPr b="0" i="0" sz="800" u="none" cap="none" strike="noStrike">
                        <a:solidFill>
                          <a:srgbClr val="000000"/>
                        </a:solidFill>
                        <a:latin typeface="Calibri"/>
                        <a:ea typeface="Calibri"/>
                        <a:cs typeface="Calibri"/>
                        <a:sym typeface="Calibri"/>
                      </a:endParaRPr>
                    </a:p>
                  </a:txBody>
                  <a:tcPr marT="5750" marB="0" marR="5750" marL="5750" anchor="ctr">
                    <a:solidFill>
                      <a:schemeClr val="dk1"/>
                    </a:solidFill>
                  </a:tcP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ActionLatency</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Yes</a:t>
                      </a:r>
                      <a:endParaRPr b="0" i="0" sz="800" u="none" cap="none" strike="noStrike">
                        <a:solidFill>
                          <a:srgbClr val="000000"/>
                        </a:solidFill>
                        <a:latin typeface="Calibri"/>
                        <a:ea typeface="Calibri"/>
                        <a:cs typeface="Calibri"/>
                        <a:sym typeface="Calibri"/>
                      </a:endParaRPr>
                    </a:p>
                  </a:txBody>
                  <a:tcPr marT="5750" marB="0" marR="5750" marL="5750" anchor="ctr">
                    <a:solidFill>
                      <a:schemeClr val="dk1"/>
                    </a:solidFill>
                  </a:tcP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ActionsInPAC</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 </a:t>
                      </a:r>
                      <a:endParaRPr b="0" i="0" sz="800" u="none" cap="none" strike="noStrike">
                        <a:solidFill>
                          <a:srgbClr val="000000"/>
                        </a:solidFill>
                        <a:latin typeface="Calibri"/>
                        <a:ea typeface="Calibri"/>
                        <a:cs typeface="Calibri"/>
                        <a:sym typeface="Calibri"/>
                      </a:endParaRPr>
                    </a:p>
                  </a:txBody>
                  <a:tcPr marT="5750" marB="0" marR="5750" marL="5750" anchor="ctr"/>
                </a:tc>
              </a:tr>
              <a:tr h="216550">
                <a:tc>
                  <a:txBody>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Calibri"/>
                          <a:ea typeface="Calibri"/>
                          <a:cs typeface="Calibri"/>
                          <a:sym typeface="Calibri"/>
                        </a:rPr>
                        <a:t>No. of actions per time stamp</a:t>
                      </a:r>
                      <a:endParaRPr sz="1400" u="none" cap="none" strike="noStrike"/>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Calibri"/>
                          <a:ea typeface="Calibri"/>
                          <a:cs typeface="Calibri"/>
                          <a:sym typeface="Calibri"/>
                        </a:rPr>
                        <a:t>Yes</a:t>
                      </a:r>
                      <a:endParaRPr sz="1400" u="none" cap="none" strike="noStrike"/>
                    </a:p>
                  </a:txBody>
                  <a:tcPr marT="5750" marB="0" marR="5750" marL="5750" anchor="ctr">
                    <a:solidFill>
                      <a:schemeClr val="dk1"/>
                    </a:solidFill>
                  </a:tcPr>
                </a:tc>
              </a:tr>
              <a:tr h="1668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AggregatedlActionsin PAC</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 </a:t>
                      </a:r>
                      <a:endParaRPr b="0" i="0" sz="800" u="none" cap="none" strike="noStrike">
                        <a:solidFill>
                          <a:srgbClr val="000000"/>
                        </a:solidFill>
                        <a:latin typeface="Calibri"/>
                        <a:ea typeface="Calibri"/>
                        <a:cs typeface="Calibri"/>
                        <a:sym typeface="Calibri"/>
                      </a:endParaRPr>
                    </a:p>
                  </a:txBody>
                  <a:tcPr marT="5750" marB="0" marR="5750" marL="5750" anchor="ct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TotalMapExplored</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 </a:t>
                      </a:r>
                      <a:endParaRPr b="0" i="0" sz="800" u="none" cap="none" strike="noStrike">
                        <a:solidFill>
                          <a:srgbClr val="000000"/>
                        </a:solidFill>
                        <a:latin typeface="Calibri"/>
                        <a:ea typeface="Calibri"/>
                        <a:cs typeface="Calibri"/>
                        <a:sym typeface="Calibri"/>
                      </a:endParaRPr>
                    </a:p>
                  </a:txBody>
                  <a:tcPr marT="5750" marB="0" marR="5750" marL="5750" anchor="ct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WorkersMade</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 </a:t>
                      </a:r>
                      <a:endParaRPr b="0" i="0" sz="800" u="none" cap="none" strike="noStrike">
                        <a:solidFill>
                          <a:srgbClr val="000000"/>
                        </a:solidFill>
                        <a:latin typeface="Calibri"/>
                        <a:ea typeface="Calibri"/>
                        <a:cs typeface="Calibri"/>
                        <a:sym typeface="Calibri"/>
                      </a:endParaRPr>
                    </a:p>
                  </a:txBody>
                  <a:tcPr marT="5750" marB="0" marR="5750" marL="5750" anchor="ct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UniqueUnitsMade</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Yes</a:t>
                      </a:r>
                      <a:endParaRPr b="0" i="0" sz="800" u="none" cap="none" strike="noStrike">
                        <a:solidFill>
                          <a:srgbClr val="000000"/>
                        </a:solidFill>
                        <a:latin typeface="Calibri"/>
                        <a:ea typeface="Calibri"/>
                        <a:cs typeface="Calibri"/>
                        <a:sym typeface="Calibri"/>
                      </a:endParaRPr>
                    </a:p>
                  </a:txBody>
                  <a:tcPr marT="5750" marB="0" marR="5750" marL="5750" anchor="ctr">
                    <a:solidFill>
                      <a:schemeClr val="dk1"/>
                    </a:solidFill>
                  </a:tcPr>
                </a:tc>
              </a:tr>
            </a:tbl>
          </a:graphicData>
        </a:graphic>
      </p:graphicFrame>
      <p:sp>
        <p:nvSpPr>
          <p:cNvPr id="568" name="Google Shape;568;p19"/>
          <p:cNvSpPr txBox="1"/>
          <p:nvPr/>
        </p:nvSpPr>
        <p:spPr>
          <a:xfrm>
            <a:off x="7514951" y="2127100"/>
            <a:ext cx="14637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333300"/>
                </a:solidFill>
                <a:latin typeface="Calibri"/>
                <a:ea typeface="Calibri"/>
                <a:cs typeface="Calibri"/>
                <a:sym typeface="Calibri"/>
              </a:rPr>
              <a:t>Results of Logit model</a:t>
            </a:r>
            <a:endParaRPr b="0" i="0" sz="1400" u="none" cap="none" strike="noStrike">
              <a:solidFill>
                <a:srgbClr val="000000"/>
              </a:solidFill>
              <a:latin typeface="Calibri"/>
              <a:ea typeface="Calibri"/>
              <a:cs typeface="Calibri"/>
              <a:sym typeface="Calibri"/>
            </a:endParaRPr>
          </a:p>
        </p:txBody>
      </p:sp>
      <p:pic>
        <p:nvPicPr>
          <p:cNvPr id="569" name="Google Shape;569;p19"/>
          <p:cNvPicPr preferRelativeResize="0"/>
          <p:nvPr/>
        </p:nvPicPr>
        <p:blipFill rotWithShape="1">
          <a:blip r:embed="rId3">
            <a:alphaModFix/>
          </a:blip>
          <a:srcRect b="5907" l="0" r="0" t="0"/>
          <a:stretch/>
        </p:blipFill>
        <p:spPr>
          <a:xfrm>
            <a:off x="2685200" y="900650"/>
            <a:ext cx="4672175" cy="1811500"/>
          </a:xfrm>
          <a:prstGeom prst="rect">
            <a:avLst/>
          </a:prstGeom>
          <a:noFill/>
          <a:ln cap="flat" cmpd="sng" w="38100">
            <a:solidFill>
              <a:srgbClr val="000000"/>
            </a:solidFill>
            <a:prstDash val="solid"/>
            <a:round/>
            <a:headEnd len="sm" w="sm" type="none"/>
            <a:tailEnd len="sm" w="sm" type="none"/>
          </a:ln>
        </p:spPr>
      </p:pic>
      <p:pic>
        <p:nvPicPr>
          <p:cNvPr id="570" name="Google Shape;570;p19"/>
          <p:cNvPicPr preferRelativeResize="0"/>
          <p:nvPr/>
        </p:nvPicPr>
        <p:blipFill rotWithShape="1">
          <a:blip r:embed="rId4">
            <a:alphaModFix/>
          </a:blip>
          <a:srcRect b="0" l="0" r="0" t="0"/>
          <a:stretch/>
        </p:blipFill>
        <p:spPr>
          <a:xfrm>
            <a:off x="2685200" y="2813400"/>
            <a:ext cx="4672175" cy="1352350"/>
          </a:xfrm>
          <a:prstGeom prst="rect">
            <a:avLst/>
          </a:prstGeom>
          <a:noFill/>
          <a:ln cap="flat" cmpd="sng" w="38100">
            <a:solidFill>
              <a:srgbClr val="000000"/>
            </a:solidFill>
            <a:prstDash val="solid"/>
            <a:round/>
            <a:headEnd len="sm" w="sm" type="none"/>
            <a:tailEnd len="sm" w="sm" type="none"/>
          </a:ln>
        </p:spPr>
      </p:pic>
      <p:sp>
        <p:nvSpPr>
          <p:cNvPr id="571" name="Google Shape;571;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3"/>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US" sz="3200">
                <a:latin typeface="Calibri"/>
                <a:ea typeface="Calibri"/>
                <a:cs typeface="Calibri"/>
                <a:sym typeface="Calibri"/>
              </a:rPr>
              <a:t>Introduction</a:t>
            </a:r>
            <a:endParaRPr sz="3200">
              <a:latin typeface="Calibri"/>
              <a:ea typeface="Calibri"/>
              <a:cs typeface="Calibri"/>
              <a:sym typeface="Calibri"/>
            </a:endParaRPr>
          </a:p>
        </p:txBody>
      </p:sp>
      <p:sp>
        <p:nvSpPr>
          <p:cNvPr id="82" name="Google Shape;82;p3"/>
          <p:cNvSpPr txBox="1"/>
          <p:nvPr>
            <p:ph idx="1" type="body"/>
          </p:nvPr>
        </p:nvSpPr>
        <p:spPr>
          <a:xfrm>
            <a:off x="520553" y="1842648"/>
            <a:ext cx="3364500" cy="2023200"/>
          </a:xfrm>
          <a:prstGeom prst="rect">
            <a:avLst/>
          </a:prstGeom>
          <a:noFill/>
          <a:ln>
            <a:noFill/>
          </a:ln>
        </p:spPr>
        <p:txBody>
          <a:bodyPr anchorCtr="0" anchor="t" bIns="91425" lIns="91425" spcFirstLastPara="1" rIns="91425" wrap="square" tIns="91425">
            <a:normAutofit/>
          </a:bodyPr>
          <a:lstStyle/>
          <a:p>
            <a:pPr indent="0" lvl="0" marL="0" rtl="0" algn="just">
              <a:lnSpc>
                <a:spcPct val="95000"/>
              </a:lnSpc>
              <a:spcBef>
                <a:spcPts val="1200"/>
              </a:spcBef>
              <a:spcAft>
                <a:spcPts val="0"/>
              </a:spcAft>
              <a:buSzPts val="1018"/>
              <a:buNone/>
            </a:pPr>
            <a:r>
              <a:rPr lang="en-US" sz="1300">
                <a:solidFill>
                  <a:srgbClr val="000000"/>
                </a:solidFill>
                <a:latin typeface="Calibri"/>
                <a:ea typeface="Calibri"/>
                <a:cs typeface="Calibri"/>
                <a:sym typeface="Calibri"/>
              </a:rPr>
              <a:t>Starcraft 2 is a Real-Time Strategy (RTS) game</a:t>
            </a:r>
            <a:endParaRPr sz="1300">
              <a:solidFill>
                <a:srgbClr val="000000"/>
              </a:solidFill>
              <a:latin typeface="Calibri"/>
              <a:ea typeface="Calibri"/>
              <a:cs typeface="Calibri"/>
              <a:sym typeface="Calibri"/>
            </a:endParaRPr>
          </a:p>
          <a:p>
            <a:pPr indent="-311150" lvl="0" marL="457200" rtl="0" algn="just">
              <a:lnSpc>
                <a:spcPct val="95000"/>
              </a:lnSpc>
              <a:spcBef>
                <a:spcPts val="1200"/>
              </a:spcBef>
              <a:spcAft>
                <a:spcPts val="0"/>
              </a:spcAft>
              <a:buClr>
                <a:srgbClr val="000000"/>
              </a:buClr>
              <a:buSzPts val="1300"/>
              <a:buFont typeface="Calibri"/>
              <a:buChar char="●"/>
            </a:pPr>
            <a:r>
              <a:rPr lang="en-US" sz="1300">
                <a:solidFill>
                  <a:srgbClr val="000000"/>
                </a:solidFill>
                <a:latin typeface="Calibri"/>
                <a:ea typeface="Calibri"/>
                <a:cs typeface="Calibri"/>
                <a:sym typeface="Calibri"/>
              </a:rPr>
              <a:t>1v1 for professional tournaments</a:t>
            </a:r>
            <a:endParaRPr sz="1300">
              <a:solidFill>
                <a:srgbClr val="000000"/>
              </a:solidFill>
              <a:latin typeface="Calibri"/>
              <a:ea typeface="Calibri"/>
              <a:cs typeface="Calibri"/>
              <a:sym typeface="Calibri"/>
            </a:endParaRPr>
          </a:p>
          <a:p>
            <a:pPr indent="-311150" lvl="0" marL="457200" rtl="0" algn="just">
              <a:lnSpc>
                <a:spcPct val="95000"/>
              </a:lnSpc>
              <a:spcBef>
                <a:spcPts val="0"/>
              </a:spcBef>
              <a:spcAft>
                <a:spcPts val="0"/>
              </a:spcAft>
              <a:buClr>
                <a:srgbClr val="000000"/>
              </a:buClr>
              <a:buSzPts val="1300"/>
              <a:buFont typeface="Calibri"/>
              <a:buChar char="●"/>
            </a:pPr>
            <a:r>
              <a:rPr lang="en-US" sz="1300">
                <a:solidFill>
                  <a:srgbClr val="000000"/>
                </a:solidFill>
                <a:latin typeface="Calibri"/>
                <a:ea typeface="Calibri"/>
                <a:cs typeface="Calibri"/>
                <a:sym typeface="Calibri"/>
              </a:rPr>
              <a:t>Continuous not turn-based</a:t>
            </a:r>
            <a:endParaRPr sz="1300">
              <a:solidFill>
                <a:srgbClr val="000000"/>
              </a:solidFill>
              <a:latin typeface="Calibri"/>
              <a:ea typeface="Calibri"/>
              <a:cs typeface="Calibri"/>
              <a:sym typeface="Calibri"/>
            </a:endParaRPr>
          </a:p>
          <a:p>
            <a:pPr indent="-311150" lvl="0" marL="457200" rtl="0" algn="just">
              <a:lnSpc>
                <a:spcPct val="95000"/>
              </a:lnSpc>
              <a:spcBef>
                <a:spcPts val="0"/>
              </a:spcBef>
              <a:spcAft>
                <a:spcPts val="0"/>
              </a:spcAft>
              <a:buClr>
                <a:srgbClr val="000000"/>
              </a:buClr>
              <a:buSzPts val="1300"/>
              <a:buFont typeface="Calibri"/>
              <a:buChar char="●"/>
            </a:pPr>
            <a:r>
              <a:rPr lang="en-US" sz="1300">
                <a:solidFill>
                  <a:srgbClr val="000000"/>
                </a:solidFill>
                <a:latin typeface="Calibri"/>
                <a:ea typeface="Calibri"/>
                <a:cs typeface="Calibri"/>
                <a:sym typeface="Calibri"/>
              </a:rPr>
              <a:t>20 x 3396</a:t>
            </a:r>
            <a:endParaRPr sz="1300">
              <a:solidFill>
                <a:srgbClr val="000000"/>
              </a:solidFill>
              <a:latin typeface="Calibri"/>
              <a:ea typeface="Calibri"/>
              <a:cs typeface="Calibri"/>
              <a:sym typeface="Calibri"/>
            </a:endParaRPr>
          </a:p>
          <a:p>
            <a:pPr indent="-311150" lvl="0" marL="457200" rtl="0" algn="just">
              <a:lnSpc>
                <a:spcPct val="95000"/>
              </a:lnSpc>
              <a:spcBef>
                <a:spcPts val="0"/>
              </a:spcBef>
              <a:spcAft>
                <a:spcPts val="0"/>
              </a:spcAft>
              <a:buClr>
                <a:srgbClr val="000000"/>
              </a:buClr>
              <a:buSzPts val="1300"/>
              <a:buFont typeface="Calibri"/>
              <a:buChar char="●"/>
            </a:pPr>
            <a:r>
              <a:rPr lang="en-US" sz="1300">
                <a:solidFill>
                  <a:srgbClr val="000000"/>
                </a:solidFill>
                <a:latin typeface="Calibri"/>
                <a:ea typeface="Calibri"/>
                <a:cs typeface="Calibri"/>
                <a:sym typeface="Calibri"/>
              </a:rPr>
              <a:t>Target Variable: Finding the highest skill level players</a:t>
            </a:r>
            <a:endParaRPr sz="1300">
              <a:solidFill>
                <a:srgbClr val="000000"/>
              </a:solidFill>
              <a:latin typeface="Calibri"/>
              <a:ea typeface="Calibri"/>
              <a:cs typeface="Calibri"/>
              <a:sym typeface="Calibri"/>
            </a:endParaRPr>
          </a:p>
        </p:txBody>
      </p:sp>
      <p:sp>
        <p:nvSpPr>
          <p:cNvPr id="83" name="Google Shape;83;p3"/>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84" name="Google Shape;84;p3"/>
          <p:cNvPicPr preferRelativeResize="0"/>
          <p:nvPr/>
        </p:nvPicPr>
        <p:blipFill rotWithShape="1">
          <a:blip r:embed="rId3">
            <a:alphaModFix/>
          </a:blip>
          <a:srcRect b="0" l="0" r="0" t="0"/>
          <a:stretch/>
        </p:blipFill>
        <p:spPr>
          <a:xfrm>
            <a:off x="4071445" y="1443911"/>
            <a:ext cx="4484425" cy="2820675"/>
          </a:xfrm>
          <a:prstGeom prst="rect">
            <a:avLst/>
          </a:prstGeom>
          <a:noFill/>
          <a:ln cap="flat" cmpd="sng" w="28575">
            <a:solidFill>
              <a:schemeClr val="accent1"/>
            </a:solidFill>
            <a:prstDash val="solid"/>
            <a:round/>
            <a:headEnd len="sm" w="sm" type="none"/>
            <a:tailEnd len="sm" w="sm" type="none"/>
          </a:ln>
        </p:spPr>
      </p:pic>
      <p:sp>
        <p:nvSpPr>
          <p:cNvPr id="85" name="Google Shape;8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22e55df5c47_3_727"/>
          <p:cNvSpPr txBox="1"/>
          <p:nvPr>
            <p:ph type="title"/>
          </p:nvPr>
        </p:nvSpPr>
        <p:spPr>
          <a:xfrm>
            <a:off x="304800" y="0"/>
            <a:ext cx="98259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Model 0 - Logit Model (No Transform)</a:t>
            </a:r>
            <a:endParaRPr>
              <a:latin typeface="Calibri"/>
              <a:ea typeface="Calibri"/>
              <a:cs typeface="Calibri"/>
              <a:sym typeface="Calibri"/>
            </a:endParaRPr>
          </a:p>
        </p:txBody>
      </p:sp>
      <p:sp>
        <p:nvSpPr>
          <p:cNvPr id="577" name="Google Shape;577;g22e55df5c47_3_727"/>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8" name="Google Shape;578;g22e55df5c47_3_727"/>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This logit model was run with the target variable having 3 categories. It led to a misclassification rate of 0.3505</a:t>
            </a:r>
            <a:endParaRPr b="0" i="0" sz="1500" u="none" cap="none" strike="noStrike">
              <a:solidFill>
                <a:srgbClr val="000000"/>
              </a:solidFill>
              <a:latin typeface="Calibri"/>
              <a:ea typeface="Calibri"/>
              <a:cs typeface="Calibri"/>
              <a:sym typeface="Calibri"/>
            </a:endParaRPr>
          </a:p>
        </p:txBody>
      </p:sp>
      <p:sp>
        <p:nvSpPr>
          <p:cNvPr id="579" name="Google Shape;579;g22e55df5c47_3_727"/>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80" name="Google Shape;580;g22e55df5c47_3_727"/>
          <p:cNvPicPr preferRelativeResize="0"/>
          <p:nvPr/>
        </p:nvPicPr>
        <p:blipFill rotWithShape="1">
          <a:blip r:embed="rId3">
            <a:alphaModFix/>
          </a:blip>
          <a:srcRect b="0" l="0" r="0" t="0"/>
          <a:stretch/>
        </p:blipFill>
        <p:spPr>
          <a:xfrm>
            <a:off x="131675" y="793363"/>
            <a:ext cx="3724450" cy="3391375"/>
          </a:xfrm>
          <a:prstGeom prst="rect">
            <a:avLst/>
          </a:prstGeom>
          <a:noFill/>
          <a:ln>
            <a:noFill/>
          </a:ln>
        </p:spPr>
      </p:pic>
      <p:pic>
        <p:nvPicPr>
          <p:cNvPr id="581" name="Google Shape;581;g22e55df5c47_3_727"/>
          <p:cNvPicPr preferRelativeResize="0"/>
          <p:nvPr/>
        </p:nvPicPr>
        <p:blipFill rotWithShape="1">
          <a:blip r:embed="rId4">
            <a:alphaModFix/>
          </a:blip>
          <a:srcRect b="0" l="0" r="0" t="0"/>
          <a:stretch/>
        </p:blipFill>
        <p:spPr>
          <a:xfrm>
            <a:off x="3856125" y="793775"/>
            <a:ext cx="2723250" cy="2085675"/>
          </a:xfrm>
          <a:prstGeom prst="rect">
            <a:avLst/>
          </a:prstGeom>
          <a:noFill/>
          <a:ln>
            <a:noFill/>
          </a:ln>
        </p:spPr>
      </p:pic>
      <p:pic>
        <p:nvPicPr>
          <p:cNvPr id="582" name="Google Shape;582;g22e55df5c47_3_727"/>
          <p:cNvPicPr preferRelativeResize="0"/>
          <p:nvPr/>
        </p:nvPicPr>
        <p:blipFill rotWithShape="1">
          <a:blip r:embed="rId5">
            <a:alphaModFix/>
          </a:blip>
          <a:srcRect b="0" l="0" r="0" t="0"/>
          <a:stretch/>
        </p:blipFill>
        <p:spPr>
          <a:xfrm>
            <a:off x="5990575" y="2145750"/>
            <a:ext cx="3159062" cy="2085675"/>
          </a:xfrm>
          <a:prstGeom prst="rect">
            <a:avLst/>
          </a:prstGeom>
          <a:noFill/>
          <a:ln>
            <a:noFill/>
          </a:ln>
        </p:spPr>
      </p:pic>
      <p:sp>
        <p:nvSpPr>
          <p:cNvPr id="583" name="Google Shape;583;g22e55df5c47_3_7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22e55df5c47_3_742"/>
          <p:cNvSpPr txBox="1"/>
          <p:nvPr>
            <p:ph type="title"/>
          </p:nvPr>
        </p:nvSpPr>
        <p:spPr>
          <a:xfrm>
            <a:off x="375475" y="-12175"/>
            <a:ext cx="93813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Model 1 - Logit (Transform, Interaction Term)</a:t>
            </a:r>
            <a:endParaRPr>
              <a:latin typeface="Calibri"/>
              <a:ea typeface="Calibri"/>
              <a:cs typeface="Calibri"/>
              <a:sym typeface="Calibri"/>
            </a:endParaRPr>
          </a:p>
        </p:txBody>
      </p:sp>
      <p:sp>
        <p:nvSpPr>
          <p:cNvPr id="589" name="Google Shape;589;g22e55df5c47_3_742"/>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0" name="Google Shape;590;g22e55df5c47_3_742"/>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333300"/>
                </a:solidFill>
                <a:latin typeface="Calibri"/>
                <a:ea typeface="Calibri"/>
                <a:cs typeface="Calibri"/>
                <a:sym typeface="Calibri"/>
              </a:rPr>
              <a:t>This is an iteration of a logit model with transformed predictor variables to account for outliers and an interaction term</a:t>
            </a:r>
            <a:endParaRPr b="0" i="0" sz="1400" u="none" cap="none" strike="noStrike">
              <a:solidFill>
                <a:srgbClr val="3333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333300"/>
                </a:solidFill>
                <a:latin typeface="Calibri"/>
                <a:ea typeface="Calibri"/>
                <a:cs typeface="Calibri"/>
                <a:sym typeface="Calibri"/>
              </a:rPr>
              <a:t>From Model 1 onwards, all models were run with the target variable having 2 categories (Ref Slide 13)</a:t>
            </a:r>
            <a:endParaRPr b="0" i="0" sz="1400" u="none" cap="none" strike="noStrike">
              <a:solidFill>
                <a:srgbClr val="333300"/>
              </a:solidFill>
              <a:latin typeface="Calibri"/>
              <a:ea typeface="Calibri"/>
              <a:cs typeface="Calibri"/>
              <a:sym typeface="Calibri"/>
            </a:endParaRPr>
          </a:p>
        </p:txBody>
      </p:sp>
      <p:sp>
        <p:nvSpPr>
          <p:cNvPr id="591" name="Google Shape;591;g22e55df5c47_3_742"/>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92" name="Google Shape;592;g22e55df5c47_3_742"/>
          <p:cNvPicPr preferRelativeResize="0"/>
          <p:nvPr/>
        </p:nvPicPr>
        <p:blipFill rotWithShape="1">
          <a:blip r:embed="rId3">
            <a:alphaModFix/>
          </a:blip>
          <a:srcRect b="0" l="0" r="0" t="0"/>
          <a:stretch/>
        </p:blipFill>
        <p:spPr>
          <a:xfrm>
            <a:off x="229350" y="770300"/>
            <a:ext cx="3352275" cy="3421637"/>
          </a:xfrm>
          <a:prstGeom prst="rect">
            <a:avLst/>
          </a:prstGeom>
          <a:noFill/>
          <a:ln>
            <a:noFill/>
          </a:ln>
        </p:spPr>
      </p:pic>
      <p:pic>
        <p:nvPicPr>
          <p:cNvPr id="593" name="Google Shape;593;g22e55df5c47_3_742"/>
          <p:cNvPicPr preferRelativeResize="0"/>
          <p:nvPr/>
        </p:nvPicPr>
        <p:blipFill rotWithShape="1">
          <a:blip r:embed="rId4">
            <a:alphaModFix/>
          </a:blip>
          <a:srcRect b="0" l="0" r="0" t="0"/>
          <a:stretch/>
        </p:blipFill>
        <p:spPr>
          <a:xfrm>
            <a:off x="3581624" y="770298"/>
            <a:ext cx="3401875" cy="2462400"/>
          </a:xfrm>
          <a:prstGeom prst="rect">
            <a:avLst/>
          </a:prstGeom>
          <a:noFill/>
          <a:ln>
            <a:noFill/>
          </a:ln>
        </p:spPr>
      </p:pic>
      <p:pic>
        <p:nvPicPr>
          <p:cNvPr id="594" name="Google Shape;594;g22e55df5c47_3_742"/>
          <p:cNvPicPr preferRelativeResize="0"/>
          <p:nvPr/>
        </p:nvPicPr>
        <p:blipFill rotWithShape="1">
          <a:blip r:embed="rId5">
            <a:alphaModFix/>
          </a:blip>
          <a:srcRect b="0" l="0" r="0" t="0"/>
          <a:stretch/>
        </p:blipFill>
        <p:spPr>
          <a:xfrm>
            <a:off x="5438950" y="2113350"/>
            <a:ext cx="3293075" cy="2067575"/>
          </a:xfrm>
          <a:prstGeom prst="rect">
            <a:avLst/>
          </a:prstGeom>
          <a:noFill/>
          <a:ln>
            <a:noFill/>
          </a:ln>
        </p:spPr>
      </p:pic>
      <p:sp>
        <p:nvSpPr>
          <p:cNvPr id="595" name="Google Shape;595;g22e55df5c47_3_7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g22e55df5c47_3_755"/>
          <p:cNvSpPr txBox="1"/>
          <p:nvPr>
            <p:ph type="title"/>
          </p:nvPr>
        </p:nvSpPr>
        <p:spPr>
          <a:xfrm>
            <a:off x="337000" y="-12175"/>
            <a:ext cx="94197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240">
                <a:latin typeface="Calibri"/>
                <a:ea typeface="Calibri"/>
                <a:cs typeface="Calibri"/>
                <a:sym typeface="Calibri"/>
              </a:rPr>
              <a:t>Model 2 - Logit (No Transform, Interaction Term)</a:t>
            </a:r>
            <a:endParaRPr sz="3240">
              <a:latin typeface="Calibri"/>
              <a:ea typeface="Calibri"/>
              <a:cs typeface="Calibri"/>
              <a:sym typeface="Calibri"/>
            </a:endParaRPr>
          </a:p>
        </p:txBody>
      </p:sp>
      <p:sp>
        <p:nvSpPr>
          <p:cNvPr id="601" name="Google Shape;601;g22e55df5c47_3_755"/>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2" name="Google Shape;602;g22e55df5c47_3_755"/>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This is an iteration of a logit model with no transformations and an interaction term. The misclassification rate is at 0.0250</a:t>
            </a:r>
            <a:endParaRPr b="0" i="0" sz="1500" u="none" cap="none" strike="noStrike">
              <a:solidFill>
                <a:srgbClr val="000000"/>
              </a:solidFill>
              <a:latin typeface="Calibri"/>
              <a:ea typeface="Calibri"/>
              <a:cs typeface="Calibri"/>
              <a:sym typeface="Calibri"/>
            </a:endParaRPr>
          </a:p>
        </p:txBody>
      </p:sp>
      <p:sp>
        <p:nvSpPr>
          <p:cNvPr id="603" name="Google Shape;603;g22e55df5c47_3_755"/>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04" name="Google Shape;604;g22e55df5c47_3_755"/>
          <p:cNvPicPr preferRelativeResize="0"/>
          <p:nvPr/>
        </p:nvPicPr>
        <p:blipFill rotWithShape="1">
          <a:blip r:embed="rId3">
            <a:alphaModFix/>
          </a:blip>
          <a:srcRect b="0" l="0" r="0" t="0"/>
          <a:stretch/>
        </p:blipFill>
        <p:spPr>
          <a:xfrm>
            <a:off x="3807003" y="762547"/>
            <a:ext cx="3259974" cy="2387650"/>
          </a:xfrm>
          <a:prstGeom prst="rect">
            <a:avLst/>
          </a:prstGeom>
          <a:noFill/>
          <a:ln>
            <a:noFill/>
          </a:ln>
        </p:spPr>
      </p:pic>
      <p:pic>
        <p:nvPicPr>
          <p:cNvPr id="605" name="Google Shape;605;g22e55df5c47_3_755"/>
          <p:cNvPicPr preferRelativeResize="0"/>
          <p:nvPr/>
        </p:nvPicPr>
        <p:blipFill rotWithShape="1">
          <a:blip r:embed="rId4">
            <a:alphaModFix/>
          </a:blip>
          <a:srcRect b="0" l="0" r="0" t="0"/>
          <a:stretch/>
        </p:blipFill>
        <p:spPr>
          <a:xfrm>
            <a:off x="5845800" y="2064360"/>
            <a:ext cx="3259976" cy="2157090"/>
          </a:xfrm>
          <a:prstGeom prst="rect">
            <a:avLst/>
          </a:prstGeom>
          <a:noFill/>
          <a:ln>
            <a:noFill/>
          </a:ln>
        </p:spPr>
      </p:pic>
      <p:sp>
        <p:nvSpPr>
          <p:cNvPr id="606" name="Google Shape;606;g22e55df5c47_3_7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607" name="Google Shape;607;g22e55df5c47_3_755"/>
          <p:cNvPicPr preferRelativeResize="0"/>
          <p:nvPr/>
        </p:nvPicPr>
        <p:blipFill rotWithShape="1">
          <a:blip r:embed="rId5">
            <a:alphaModFix/>
          </a:blip>
          <a:srcRect b="0" l="0" r="0" t="0"/>
          <a:stretch/>
        </p:blipFill>
        <p:spPr>
          <a:xfrm>
            <a:off x="229350" y="762551"/>
            <a:ext cx="3499176" cy="30399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22e55df5c47_1_48"/>
          <p:cNvSpPr txBox="1"/>
          <p:nvPr>
            <p:ph type="title"/>
          </p:nvPr>
        </p:nvSpPr>
        <p:spPr>
          <a:xfrm>
            <a:off x="178873" y="-12175"/>
            <a:ext cx="94197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240">
                <a:latin typeface="Calibri"/>
                <a:ea typeface="Calibri"/>
                <a:cs typeface="Calibri"/>
                <a:sym typeface="Calibri"/>
              </a:rPr>
              <a:t>Model 3 - Logit (No Transform,No Interaction Term)</a:t>
            </a:r>
            <a:endParaRPr sz="3240">
              <a:latin typeface="Calibri"/>
              <a:ea typeface="Calibri"/>
              <a:cs typeface="Calibri"/>
              <a:sym typeface="Calibri"/>
            </a:endParaRPr>
          </a:p>
        </p:txBody>
      </p:sp>
      <p:sp>
        <p:nvSpPr>
          <p:cNvPr id="613" name="Google Shape;613;g22e55df5c47_1_48"/>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4" name="Google Shape;614;g22e55df5c47_1_48"/>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This is an iteration of a logit model with no transformation and no interaction term. The misclassification rate is at 0.0250</a:t>
            </a:r>
            <a:endParaRPr b="0" i="0" sz="1500" u="none" cap="none" strike="noStrike">
              <a:solidFill>
                <a:srgbClr val="000000"/>
              </a:solidFill>
              <a:latin typeface="Calibri"/>
              <a:ea typeface="Calibri"/>
              <a:cs typeface="Calibri"/>
              <a:sym typeface="Calibri"/>
            </a:endParaRPr>
          </a:p>
        </p:txBody>
      </p:sp>
      <p:sp>
        <p:nvSpPr>
          <p:cNvPr id="615" name="Google Shape;615;g22e55df5c47_1_48"/>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16" name="Google Shape;616;g22e55df5c47_1_48"/>
          <p:cNvPicPr preferRelativeResize="0"/>
          <p:nvPr/>
        </p:nvPicPr>
        <p:blipFill rotWithShape="1">
          <a:blip r:embed="rId3">
            <a:alphaModFix/>
          </a:blip>
          <a:srcRect b="0" l="0" r="0" t="0"/>
          <a:stretch/>
        </p:blipFill>
        <p:spPr>
          <a:xfrm>
            <a:off x="337000" y="2902763"/>
            <a:ext cx="3641900" cy="1321200"/>
          </a:xfrm>
          <a:prstGeom prst="rect">
            <a:avLst/>
          </a:prstGeom>
          <a:noFill/>
          <a:ln>
            <a:noFill/>
          </a:ln>
        </p:spPr>
      </p:pic>
      <p:pic>
        <p:nvPicPr>
          <p:cNvPr id="617" name="Google Shape;617;g22e55df5c47_1_48"/>
          <p:cNvPicPr preferRelativeResize="0"/>
          <p:nvPr/>
        </p:nvPicPr>
        <p:blipFill rotWithShape="1">
          <a:blip r:embed="rId4">
            <a:alphaModFix/>
          </a:blip>
          <a:srcRect b="0" l="0" r="0" t="0"/>
          <a:stretch/>
        </p:blipFill>
        <p:spPr>
          <a:xfrm>
            <a:off x="267650" y="752000"/>
            <a:ext cx="3521776" cy="2107725"/>
          </a:xfrm>
          <a:prstGeom prst="rect">
            <a:avLst/>
          </a:prstGeom>
          <a:noFill/>
          <a:ln>
            <a:noFill/>
          </a:ln>
        </p:spPr>
      </p:pic>
      <p:pic>
        <p:nvPicPr>
          <p:cNvPr id="618" name="Google Shape;618;g22e55df5c47_1_48"/>
          <p:cNvPicPr preferRelativeResize="0"/>
          <p:nvPr/>
        </p:nvPicPr>
        <p:blipFill rotWithShape="1">
          <a:blip r:embed="rId5">
            <a:alphaModFix/>
          </a:blip>
          <a:srcRect b="0" l="0" r="0" t="0"/>
          <a:stretch/>
        </p:blipFill>
        <p:spPr>
          <a:xfrm>
            <a:off x="3789425" y="752000"/>
            <a:ext cx="2885201" cy="2736224"/>
          </a:xfrm>
          <a:prstGeom prst="rect">
            <a:avLst/>
          </a:prstGeom>
          <a:noFill/>
          <a:ln>
            <a:noFill/>
          </a:ln>
        </p:spPr>
      </p:pic>
      <p:pic>
        <p:nvPicPr>
          <p:cNvPr id="619" name="Google Shape;619;g22e55df5c47_1_48"/>
          <p:cNvPicPr preferRelativeResize="0"/>
          <p:nvPr/>
        </p:nvPicPr>
        <p:blipFill rotWithShape="1">
          <a:blip r:embed="rId6">
            <a:alphaModFix/>
          </a:blip>
          <a:srcRect b="0" l="0" r="0" t="0"/>
          <a:stretch/>
        </p:blipFill>
        <p:spPr>
          <a:xfrm>
            <a:off x="5905325" y="2056175"/>
            <a:ext cx="3115817" cy="2167799"/>
          </a:xfrm>
          <a:prstGeom prst="rect">
            <a:avLst/>
          </a:prstGeom>
          <a:noFill/>
          <a:ln>
            <a:noFill/>
          </a:ln>
        </p:spPr>
      </p:pic>
      <p:sp>
        <p:nvSpPr>
          <p:cNvPr id="620" name="Google Shape;620;g22e55df5c47_1_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22e55df5c47_3_768"/>
          <p:cNvSpPr txBox="1"/>
          <p:nvPr>
            <p:ph type="title"/>
          </p:nvPr>
        </p:nvSpPr>
        <p:spPr>
          <a:xfrm>
            <a:off x="324150" y="0"/>
            <a:ext cx="86970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libri"/>
                <a:ea typeface="Calibri"/>
                <a:cs typeface="Calibri"/>
                <a:sym typeface="Calibri"/>
              </a:rPr>
              <a:t>Model 4 - Logit (No Transform,Interaction term)</a:t>
            </a:r>
            <a:endParaRPr sz="3200">
              <a:latin typeface="Calibri"/>
              <a:ea typeface="Calibri"/>
              <a:cs typeface="Calibri"/>
              <a:sym typeface="Calibri"/>
            </a:endParaRPr>
          </a:p>
        </p:txBody>
      </p:sp>
      <p:sp>
        <p:nvSpPr>
          <p:cNvPr id="626" name="Google Shape;626;g22e55df5c47_3_768"/>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7" name="Google Shape;627;g22e55df5c47_3_768"/>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This is an iteration of Model 2 with only 8 predictor variables. The misclassification rate is at 0.0221</a:t>
            </a:r>
            <a:endParaRPr b="0" i="0" sz="1500" u="none" cap="none" strike="noStrike">
              <a:solidFill>
                <a:srgbClr val="000000"/>
              </a:solidFill>
              <a:latin typeface="Calibri"/>
              <a:ea typeface="Calibri"/>
              <a:cs typeface="Calibri"/>
              <a:sym typeface="Calibri"/>
            </a:endParaRPr>
          </a:p>
        </p:txBody>
      </p:sp>
      <p:sp>
        <p:nvSpPr>
          <p:cNvPr id="628" name="Google Shape;628;g22e55df5c47_3_768"/>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29" name="Google Shape;629;g22e55df5c47_3_768"/>
          <p:cNvPicPr preferRelativeResize="0"/>
          <p:nvPr/>
        </p:nvPicPr>
        <p:blipFill rotWithShape="1">
          <a:blip r:embed="rId3">
            <a:alphaModFix/>
          </a:blip>
          <a:srcRect b="0" l="0" r="0" t="0"/>
          <a:stretch/>
        </p:blipFill>
        <p:spPr>
          <a:xfrm>
            <a:off x="243713" y="787300"/>
            <a:ext cx="3904811" cy="3361951"/>
          </a:xfrm>
          <a:prstGeom prst="rect">
            <a:avLst/>
          </a:prstGeom>
          <a:noFill/>
          <a:ln>
            <a:noFill/>
          </a:ln>
        </p:spPr>
      </p:pic>
      <p:pic>
        <p:nvPicPr>
          <p:cNvPr id="630" name="Google Shape;630;g22e55df5c47_3_768"/>
          <p:cNvPicPr preferRelativeResize="0"/>
          <p:nvPr/>
        </p:nvPicPr>
        <p:blipFill rotWithShape="1">
          <a:blip r:embed="rId4">
            <a:alphaModFix/>
          </a:blip>
          <a:srcRect b="0" l="0" r="0" t="0"/>
          <a:stretch/>
        </p:blipFill>
        <p:spPr>
          <a:xfrm>
            <a:off x="3996200" y="787300"/>
            <a:ext cx="2637375" cy="1938950"/>
          </a:xfrm>
          <a:prstGeom prst="rect">
            <a:avLst/>
          </a:prstGeom>
          <a:noFill/>
          <a:ln>
            <a:noFill/>
          </a:ln>
        </p:spPr>
      </p:pic>
      <p:pic>
        <p:nvPicPr>
          <p:cNvPr id="631" name="Google Shape;631;g22e55df5c47_3_768"/>
          <p:cNvPicPr preferRelativeResize="0"/>
          <p:nvPr/>
        </p:nvPicPr>
        <p:blipFill rotWithShape="1">
          <a:blip r:embed="rId5">
            <a:alphaModFix/>
          </a:blip>
          <a:srcRect b="0" l="0" r="0" t="0"/>
          <a:stretch/>
        </p:blipFill>
        <p:spPr>
          <a:xfrm>
            <a:off x="6058971" y="2210300"/>
            <a:ext cx="2962178" cy="1938950"/>
          </a:xfrm>
          <a:prstGeom prst="rect">
            <a:avLst/>
          </a:prstGeom>
          <a:noFill/>
          <a:ln>
            <a:noFill/>
          </a:ln>
        </p:spPr>
      </p:pic>
      <p:sp>
        <p:nvSpPr>
          <p:cNvPr id="632" name="Google Shape;632;g22e55df5c47_3_7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g22e55df5c47_1_60"/>
          <p:cNvSpPr txBox="1"/>
          <p:nvPr>
            <p:ph type="title"/>
          </p:nvPr>
        </p:nvSpPr>
        <p:spPr>
          <a:xfrm>
            <a:off x="349825" y="-12175"/>
            <a:ext cx="94068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140">
                <a:latin typeface="Calibri"/>
                <a:ea typeface="Calibri"/>
                <a:cs typeface="Calibri"/>
                <a:sym typeface="Calibri"/>
              </a:rPr>
              <a:t>Model 5 - Neural Network TanH(3)</a:t>
            </a:r>
            <a:endParaRPr sz="3140">
              <a:latin typeface="Calibri"/>
              <a:ea typeface="Calibri"/>
              <a:cs typeface="Calibri"/>
              <a:sym typeface="Calibri"/>
            </a:endParaRPr>
          </a:p>
        </p:txBody>
      </p:sp>
      <p:sp>
        <p:nvSpPr>
          <p:cNvPr id="638" name="Google Shape;638;g22e55df5c47_1_60"/>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9" name="Google Shape;639;g22e55df5c47_1_60"/>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000000"/>
                </a:solidFill>
                <a:latin typeface="Calibri"/>
                <a:ea typeface="Calibri"/>
                <a:cs typeface="Calibri"/>
                <a:sym typeface="Calibri"/>
              </a:rPr>
              <a:t>This is a neural network model with 3 TanH nodes. The misclassification rate is at 0.0250.</a:t>
            </a:r>
            <a:endParaRPr b="0" i="0" sz="1500" u="none" cap="none" strike="noStrike">
              <a:solidFill>
                <a:srgbClr val="000000"/>
              </a:solidFill>
              <a:latin typeface="Calibri"/>
              <a:ea typeface="Calibri"/>
              <a:cs typeface="Calibri"/>
              <a:sym typeface="Calibri"/>
            </a:endParaRPr>
          </a:p>
        </p:txBody>
      </p:sp>
      <p:sp>
        <p:nvSpPr>
          <p:cNvPr id="640" name="Google Shape;640;g22e55df5c47_1_60"/>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41" name="Google Shape;641;g22e55df5c47_1_60"/>
          <p:cNvPicPr preferRelativeResize="0"/>
          <p:nvPr/>
        </p:nvPicPr>
        <p:blipFill rotWithShape="1">
          <a:blip r:embed="rId3">
            <a:alphaModFix/>
          </a:blip>
          <a:srcRect b="0" l="0" r="0" t="0"/>
          <a:stretch/>
        </p:blipFill>
        <p:spPr>
          <a:xfrm>
            <a:off x="231820" y="760875"/>
            <a:ext cx="3954406" cy="3440476"/>
          </a:xfrm>
          <a:prstGeom prst="rect">
            <a:avLst/>
          </a:prstGeom>
          <a:noFill/>
          <a:ln>
            <a:noFill/>
          </a:ln>
        </p:spPr>
      </p:pic>
      <p:pic>
        <p:nvPicPr>
          <p:cNvPr id="642" name="Google Shape;642;g22e55df5c47_1_60"/>
          <p:cNvPicPr preferRelativeResize="0"/>
          <p:nvPr/>
        </p:nvPicPr>
        <p:blipFill rotWithShape="1">
          <a:blip r:embed="rId4">
            <a:alphaModFix/>
          </a:blip>
          <a:srcRect b="7053" l="0" r="0" t="0"/>
          <a:stretch/>
        </p:blipFill>
        <p:spPr>
          <a:xfrm>
            <a:off x="4186225" y="760875"/>
            <a:ext cx="2527278" cy="2032525"/>
          </a:xfrm>
          <a:prstGeom prst="rect">
            <a:avLst/>
          </a:prstGeom>
          <a:noFill/>
          <a:ln>
            <a:noFill/>
          </a:ln>
        </p:spPr>
      </p:pic>
      <p:pic>
        <p:nvPicPr>
          <p:cNvPr id="643" name="Google Shape;643;g22e55df5c47_1_60"/>
          <p:cNvPicPr preferRelativeResize="0"/>
          <p:nvPr/>
        </p:nvPicPr>
        <p:blipFill rotWithShape="1">
          <a:blip r:embed="rId5">
            <a:alphaModFix/>
          </a:blip>
          <a:srcRect b="0" l="0" r="0" t="0"/>
          <a:stretch/>
        </p:blipFill>
        <p:spPr>
          <a:xfrm>
            <a:off x="6111775" y="2255625"/>
            <a:ext cx="2602637" cy="1861174"/>
          </a:xfrm>
          <a:prstGeom prst="rect">
            <a:avLst/>
          </a:prstGeom>
          <a:noFill/>
          <a:ln>
            <a:noFill/>
          </a:ln>
        </p:spPr>
      </p:pic>
      <p:sp>
        <p:nvSpPr>
          <p:cNvPr id="644" name="Google Shape;644;g22e55df5c47_1_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g22e55df5c47_3_780"/>
          <p:cNvSpPr txBox="1"/>
          <p:nvPr>
            <p:ph type="title"/>
          </p:nvPr>
        </p:nvSpPr>
        <p:spPr>
          <a:xfrm>
            <a:off x="337000" y="-12175"/>
            <a:ext cx="94197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140">
                <a:latin typeface="Calibri"/>
                <a:ea typeface="Calibri"/>
                <a:cs typeface="Calibri"/>
                <a:sym typeface="Calibri"/>
              </a:rPr>
              <a:t>Model 6 - Neural Network TanH(1)L(1)G(1)</a:t>
            </a:r>
            <a:endParaRPr sz="3140">
              <a:latin typeface="Calibri"/>
              <a:ea typeface="Calibri"/>
              <a:cs typeface="Calibri"/>
              <a:sym typeface="Calibri"/>
            </a:endParaRPr>
          </a:p>
        </p:txBody>
      </p:sp>
      <p:sp>
        <p:nvSpPr>
          <p:cNvPr id="650" name="Google Shape;650;g22e55df5c47_3_780"/>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1" name="Google Shape;651;g22e55df5c47_3_780"/>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000000"/>
                </a:solidFill>
                <a:latin typeface="Calibri"/>
                <a:ea typeface="Calibri"/>
                <a:cs typeface="Calibri"/>
                <a:sym typeface="Calibri"/>
              </a:rPr>
              <a:t>This is a neural network with 1 TanH node, 1 Linear node, and 1 Gaussian node. The misclassification rate is 0.0236. </a:t>
            </a:r>
            <a:endParaRPr b="0" i="0" sz="1500" u="none" cap="none" strike="noStrike">
              <a:solidFill>
                <a:srgbClr val="000000"/>
              </a:solidFill>
              <a:latin typeface="Calibri"/>
              <a:ea typeface="Calibri"/>
              <a:cs typeface="Calibri"/>
              <a:sym typeface="Calibri"/>
            </a:endParaRPr>
          </a:p>
        </p:txBody>
      </p:sp>
      <p:sp>
        <p:nvSpPr>
          <p:cNvPr id="652" name="Google Shape;652;g22e55df5c47_3_780"/>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53" name="Google Shape;653;g22e55df5c47_3_780"/>
          <p:cNvPicPr preferRelativeResize="0"/>
          <p:nvPr/>
        </p:nvPicPr>
        <p:blipFill rotWithShape="1">
          <a:blip r:embed="rId3">
            <a:alphaModFix/>
          </a:blip>
          <a:srcRect b="0" l="1408" r="0" t="0"/>
          <a:stretch/>
        </p:blipFill>
        <p:spPr>
          <a:xfrm>
            <a:off x="337000" y="885050"/>
            <a:ext cx="4185999" cy="3208025"/>
          </a:xfrm>
          <a:prstGeom prst="rect">
            <a:avLst/>
          </a:prstGeom>
          <a:noFill/>
          <a:ln>
            <a:noFill/>
          </a:ln>
        </p:spPr>
      </p:pic>
      <p:pic>
        <p:nvPicPr>
          <p:cNvPr id="654" name="Google Shape;654;g22e55df5c47_3_780"/>
          <p:cNvPicPr preferRelativeResize="0"/>
          <p:nvPr/>
        </p:nvPicPr>
        <p:blipFill rotWithShape="1">
          <a:blip r:embed="rId4">
            <a:alphaModFix/>
          </a:blip>
          <a:srcRect b="0" l="0" r="0" t="0"/>
          <a:stretch/>
        </p:blipFill>
        <p:spPr>
          <a:xfrm>
            <a:off x="4638450" y="885050"/>
            <a:ext cx="2736225" cy="2042675"/>
          </a:xfrm>
          <a:prstGeom prst="rect">
            <a:avLst/>
          </a:prstGeom>
          <a:noFill/>
          <a:ln>
            <a:noFill/>
          </a:ln>
        </p:spPr>
      </p:pic>
      <p:pic>
        <p:nvPicPr>
          <p:cNvPr id="655" name="Google Shape;655;g22e55df5c47_3_780"/>
          <p:cNvPicPr preferRelativeResize="0"/>
          <p:nvPr/>
        </p:nvPicPr>
        <p:blipFill rotWithShape="1">
          <a:blip r:embed="rId5">
            <a:alphaModFix/>
          </a:blip>
          <a:srcRect b="0" l="0" r="0" t="0"/>
          <a:stretch/>
        </p:blipFill>
        <p:spPr>
          <a:xfrm>
            <a:off x="6448022" y="2445575"/>
            <a:ext cx="2573128" cy="1647500"/>
          </a:xfrm>
          <a:prstGeom prst="rect">
            <a:avLst/>
          </a:prstGeom>
          <a:noFill/>
          <a:ln>
            <a:noFill/>
          </a:ln>
        </p:spPr>
      </p:pic>
      <p:sp>
        <p:nvSpPr>
          <p:cNvPr id="656" name="Google Shape;656;g22e55df5c47_3_7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g22e55df5c47_1_72"/>
          <p:cNvSpPr txBox="1"/>
          <p:nvPr>
            <p:ph type="title"/>
          </p:nvPr>
        </p:nvSpPr>
        <p:spPr>
          <a:xfrm>
            <a:off x="337000" y="-12175"/>
            <a:ext cx="94197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140">
                <a:latin typeface="Calibri"/>
                <a:ea typeface="Calibri"/>
                <a:cs typeface="Calibri"/>
                <a:sym typeface="Calibri"/>
              </a:rPr>
              <a:t>Model 7 - Neural NTanh(1)Linear(2)</a:t>
            </a:r>
            <a:endParaRPr sz="3140">
              <a:latin typeface="Calibri"/>
              <a:ea typeface="Calibri"/>
              <a:cs typeface="Calibri"/>
              <a:sym typeface="Calibri"/>
            </a:endParaRPr>
          </a:p>
        </p:txBody>
      </p:sp>
      <p:sp>
        <p:nvSpPr>
          <p:cNvPr id="662" name="Google Shape;662;g22e55df5c47_1_72"/>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3" name="Google Shape;663;g22e55df5c47_1_72"/>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This is a neural network with 1 TanH node, and 2 Linear nodes. The misclassification rate is 0.0236.</a:t>
            </a:r>
            <a:endParaRPr b="0" i="0" sz="1500" u="none" cap="none" strike="noStrike">
              <a:solidFill>
                <a:srgbClr val="000000"/>
              </a:solidFill>
              <a:latin typeface="Calibri"/>
              <a:ea typeface="Calibri"/>
              <a:cs typeface="Calibri"/>
              <a:sym typeface="Calibri"/>
            </a:endParaRPr>
          </a:p>
        </p:txBody>
      </p:sp>
      <p:sp>
        <p:nvSpPr>
          <p:cNvPr id="664" name="Google Shape;664;g22e55df5c47_1_72"/>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65" name="Google Shape;665;g22e55df5c47_1_72"/>
          <p:cNvPicPr preferRelativeResize="0"/>
          <p:nvPr/>
        </p:nvPicPr>
        <p:blipFill rotWithShape="1">
          <a:blip r:embed="rId3">
            <a:alphaModFix/>
          </a:blip>
          <a:srcRect b="0" l="0" r="0" t="0"/>
          <a:stretch/>
        </p:blipFill>
        <p:spPr>
          <a:xfrm>
            <a:off x="231125" y="769175"/>
            <a:ext cx="4065074" cy="3423875"/>
          </a:xfrm>
          <a:prstGeom prst="rect">
            <a:avLst/>
          </a:prstGeom>
          <a:noFill/>
          <a:ln>
            <a:noFill/>
          </a:ln>
        </p:spPr>
      </p:pic>
      <p:pic>
        <p:nvPicPr>
          <p:cNvPr id="666" name="Google Shape;666;g22e55df5c47_1_72"/>
          <p:cNvPicPr preferRelativeResize="0"/>
          <p:nvPr/>
        </p:nvPicPr>
        <p:blipFill rotWithShape="1">
          <a:blip r:embed="rId4">
            <a:alphaModFix/>
          </a:blip>
          <a:srcRect b="0" l="0" r="0" t="0"/>
          <a:stretch/>
        </p:blipFill>
        <p:spPr>
          <a:xfrm>
            <a:off x="4296200" y="769175"/>
            <a:ext cx="2768874" cy="1969900"/>
          </a:xfrm>
          <a:prstGeom prst="rect">
            <a:avLst/>
          </a:prstGeom>
          <a:noFill/>
          <a:ln>
            <a:noFill/>
          </a:ln>
        </p:spPr>
      </p:pic>
      <p:pic>
        <p:nvPicPr>
          <p:cNvPr id="667" name="Google Shape;667;g22e55df5c47_1_72"/>
          <p:cNvPicPr preferRelativeResize="0"/>
          <p:nvPr/>
        </p:nvPicPr>
        <p:blipFill rotWithShape="1">
          <a:blip r:embed="rId5">
            <a:alphaModFix/>
          </a:blip>
          <a:srcRect b="0" l="0" r="0" t="0"/>
          <a:stretch/>
        </p:blipFill>
        <p:spPr>
          <a:xfrm>
            <a:off x="6097025" y="2240750"/>
            <a:ext cx="2988900" cy="1940163"/>
          </a:xfrm>
          <a:prstGeom prst="rect">
            <a:avLst/>
          </a:prstGeom>
          <a:noFill/>
          <a:ln>
            <a:noFill/>
          </a:ln>
        </p:spPr>
      </p:pic>
      <p:sp>
        <p:nvSpPr>
          <p:cNvPr id="668" name="Google Shape;668;g22e55df5c47_1_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g22e55df5c47_3_790"/>
          <p:cNvSpPr txBox="1"/>
          <p:nvPr>
            <p:ph type="title"/>
          </p:nvPr>
        </p:nvSpPr>
        <p:spPr>
          <a:xfrm>
            <a:off x="349825" y="-12175"/>
            <a:ext cx="94068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140">
                <a:latin typeface="Calibri"/>
                <a:ea typeface="Calibri"/>
                <a:cs typeface="Calibri"/>
                <a:sym typeface="Calibri"/>
              </a:rPr>
              <a:t>Model 8 - Neural Network G(3)</a:t>
            </a:r>
            <a:endParaRPr sz="3140">
              <a:latin typeface="Calibri"/>
              <a:ea typeface="Calibri"/>
              <a:cs typeface="Calibri"/>
              <a:sym typeface="Calibri"/>
            </a:endParaRPr>
          </a:p>
        </p:txBody>
      </p:sp>
      <p:sp>
        <p:nvSpPr>
          <p:cNvPr id="674" name="Google Shape;674;g22e55df5c47_3_790"/>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5" name="Google Shape;675;g22e55df5c47_3_790"/>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This is a neural network with 3 Gaussian nodes and 1 hidden layer. The misclassification rate is at 0.0206</a:t>
            </a:r>
            <a:endParaRPr b="0" i="0" sz="1500" u="none" cap="none" strike="noStrike">
              <a:solidFill>
                <a:srgbClr val="000000"/>
              </a:solidFill>
              <a:latin typeface="Calibri"/>
              <a:ea typeface="Calibri"/>
              <a:cs typeface="Calibri"/>
              <a:sym typeface="Calibri"/>
            </a:endParaRPr>
          </a:p>
        </p:txBody>
      </p:sp>
      <p:sp>
        <p:nvSpPr>
          <p:cNvPr id="676" name="Google Shape;676;g22e55df5c47_3_790"/>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77" name="Google Shape;677;g22e55df5c47_3_790"/>
          <p:cNvPicPr preferRelativeResize="0"/>
          <p:nvPr/>
        </p:nvPicPr>
        <p:blipFill rotWithShape="1">
          <a:blip r:embed="rId3">
            <a:alphaModFix/>
          </a:blip>
          <a:srcRect b="0" l="0" r="0" t="0"/>
          <a:stretch/>
        </p:blipFill>
        <p:spPr>
          <a:xfrm>
            <a:off x="240075" y="870700"/>
            <a:ext cx="4383251" cy="3112575"/>
          </a:xfrm>
          <a:prstGeom prst="rect">
            <a:avLst/>
          </a:prstGeom>
          <a:noFill/>
          <a:ln>
            <a:noFill/>
          </a:ln>
        </p:spPr>
      </p:pic>
      <p:pic>
        <p:nvPicPr>
          <p:cNvPr id="678" name="Google Shape;678;g22e55df5c47_3_790"/>
          <p:cNvPicPr preferRelativeResize="0"/>
          <p:nvPr/>
        </p:nvPicPr>
        <p:blipFill rotWithShape="1">
          <a:blip r:embed="rId4">
            <a:alphaModFix/>
          </a:blip>
          <a:srcRect b="0" l="0" r="0" t="0"/>
          <a:stretch/>
        </p:blipFill>
        <p:spPr>
          <a:xfrm>
            <a:off x="4685925" y="870700"/>
            <a:ext cx="2840976" cy="2055776"/>
          </a:xfrm>
          <a:prstGeom prst="rect">
            <a:avLst/>
          </a:prstGeom>
          <a:noFill/>
          <a:ln>
            <a:noFill/>
          </a:ln>
        </p:spPr>
      </p:pic>
      <p:pic>
        <p:nvPicPr>
          <p:cNvPr id="679" name="Google Shape;679;g22e55df5c47_3_790"/>
          <p:cNvPicPr preferRelativeResize="0"/>
          <p:nvPr/>
        </p:nvPicPr>
        <p:blipFill rotWithShape="1">
          <a:blip r:embed="rId5">
            <a:alphaModFix/>
          </a:blip>
          <a:srcRect b="0" l="0" r="0" t="0"/>
          <a:stretch/>
        </p:blipFill>
        <p:spPr>
          <a:xfrm>
            <a:off x="6437151" y="2477625"/>
            <a:ext cx="2480875" cy="1613900"/>
          </a:xfrm>
          <a:prstGeom prst="rect">
            <a:avLst/>
          </a:prstGeom>
          <a:noFill/>
          <a:ln>
            <a:noFill/>
          </a:ln>
        </p:spPr>
      </p:pic>
      <p:sp>
        <p:nvSpPr>
          <p:cNvPr id="680" name="Google Shape;680;g22e55df5c47_3_7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g22e55df5c47_2_137"/>
          <p:cNvSpPr txBox="1"/>
          <p:nvPr>
            <p:ph type="title"/>
          </p:nvPr>
        </p:nvSpPr>
        <p:spPr>
          <a:xfrm>
            <a:off x="337000" y="-12175"/>
            <a:ext cx="94197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140">
                <a:latin typeface="Calibri"/>
                <a:ea typeface="Calibri"/>
                <a:cs typeface="Calibri"/>
                <a:sym typeface="Calibri"/>
              </a:rPr>
              <a:t>Model 9 - Neural Network G(3)G(3)</a:t>
            </a:r>
            <a:endParaRPr sz="3140">
              <a:latin typeface="Calibri"/>
              <a:ea typeface="Calibri"/>
              <a:cs typeface="Calibri"/>
              <a:sym typeface="Calibri"/>
            </a:endParaRPr>
          </a:p>
        </p:txBody>
      </p:sp>
      <p:sp>
        <p:nvSpPr>
          <p:cNvPr id="686" name="Google Shape;686;g22e55df5c47_2_137"/>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7" name="Google Shape;687;g22e55df5c47_2_137"/>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This a neural network with 2 hidden layers of 3 Gaussian nodes. The misclassification rate is 0.018.</a:t>
            </a:r>
            <a:endParaRPr b="0" i="0" sz="1500" u="none" cap="none" strike="noStrike">
              <a:solidFill>
                <a:srgbClr val="000000"/>
              </a:solidFill>
              <a:latin typeface="Calibri"/>
              <a:ea typeface="Calibri"/>
              <a:cs typeface="Calibri"/>
              <a:sym typeface="Calibri"/>
            </a:endParaRPr>
          </a:p>
        </p:txBody>
      </p:sp>
      <p:sp>
        <p:nvSpPr>
          <p:cNvPr id="688" name="Google Shape;688;g22e55df5c47_2_137"/>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89" name="Google Shape;689;g22e55df5c47_2_137"/>
          <p:cNvPicPr preferRelativeResize="0"/>
          <p:nvPr/>
        </p:nvPicPr>
        <p:blipFill rotWithShape="1">
          <a:blip r:embed="rId3">
            <a:alphaModFix/>
          </a:blip>
          <a:srcRect b="0" l="0" r="0" t="0"/>
          <a:stretch/>
        </p:blipFill>
        <p:spPr>
          <a:xfrm>
            <a:off x="229925" y="1128750"/>
            <a:ext cx="4288350" cy="2720600"/>
          </a:xfrm>
          <a:prstGeom prst="rect">
            <a:avLst/>
          </a:prstGeom>
          <a:noFill/>
          <a:ln>
            <a:noFill/>
          </a:ln>
        </p:spPr>
      </p:pic>
      <p:pic>
        <p:nvPicPr>
          <p:cNvPr id="690" name="Google Shape;690;g22e55df5c47_2_137"/>
          <p:cNvPicPr preferRelativeResize="0"/>
          <p:nvPr/>
        </p:nvPicPr>
        <p:blipFill rotWithShape="1">
          <a:blip r:embed="rId4">
            <a:alphaModFix/>
          </a:blip>
          <a:srcRect b="0" l="0" r="0" t="0"/>
          <a:stretch/>
        </p:blipFill>
        <p:spPr>
          <a:xfrm>
            <a:off x="4583875" y="1432063"/>
            <a:ext cx="4437276" cy="2258850"/>
          </a:xfrm>
          <a:prstGeom prst="rect">
            <a:avLst/>
          </a:prstGeom>
          <a:noFill/>
          <a:ln>
            <a:noFill/>
          </a:ln>
        </p:spPr>
      </p:pic>
      <p:sp>
        <p:nvSpPr>
          <p:cNvPr id="691" name="Google Shape;691;g22e55df5c47_2_1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4"/>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Business Case</a:t>
            </a:r>
            <a:endParaRPr>
              <a:latin typeface="Calibri"/>
              <a:ea typeface="Calibri"/>
              <a:cs typeface="Calibri"/>
              <a:sym typeface="Calibri"/>
            </a:endParaRPr>
          </a:p>
        </p:txBody>
      </p:sp>
      <p:sp>
        <p:nvSpPr>
          <p:cNvPr id="91" name="Google Shape;91;p4"/>
          <p:cNvSpPr txBox="1"/>
          <p:nvPr>
            <p:ph idx="1" type="body"/>
          </p:nvPr>
        </p:nvSpPr>
        <p:spPr>
          <a:xfrm>
            <a:off x="311699" y="802825"/>
            <a:ext cx="8278225" cy="45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i="1" lang="en-US" sz="2000">
                <a:solidFill>
                  <a:srgbClr val="000000"/>
                </a:solidFill>
                <a:latin typeface="Calibri"/>
                <a:ea typeface="Calibri"/>
                <a:cs typeface="Calibri"/>
                <a:sym typeface="Calibri"/>
              </a:rPr>
              <a:t>Why do we want to find the best SC2 players for Electronic Sports Teams?</a:t>
            </a:r>
            <a:endParaRPr b="1" i="1" sz="2000">
              <a:solidFill>
                <a:srgbClr val="000000"/>
              </a:solidFill>
              <a:latin typeface="Calibri"/>
              <a:ea typeface="Calibri"/>
              <a:cs typeface="Calibri"/>
              <a:sym typeface="Calibri"/>
            </a:endParaRPr>
          </a:p>
          <a:p>
            <a:pPr indent="0" lvl="0" marL="457200" rtl="0" algn="l">
              <a:lnSpc>
                <a:spcPct val="115000"/>
              </a:lnSpc>
              <a:spcBef>
                <a:spcPts val="1200"/>
              </a:spcBef>
              <a:spcAft>
                <a:spcPts val="1200"/>
              </a:spcAft>
              <a:buSzPts val="1800"/>
              <a:buNone/>
            </a:pPr>
            <a:r>
              <a:t/>
            </a:r>
            <a:endParaRPr sz="2000">
              <a:solidFill>
                <a:srgbClr val="000000"/>
              </a:solidFill>
              <a:latin typeface="Calibri"/>
              <a:ea typeface="Calibri"/>
              <a:cs typeface="Calibri"/>
              <a:sym typeface="Calibri"/>
            </a:endParaRPr>
          </a:p>
        </p:txBody>
      </p:sp>
      <p:pic>
        <p:nvPicPr>
          <p:cNvPr id="92" name="Google Shape;92;p4"/>
          <p:cNvPicPr preferRelativeResize="0"/>
          <p:nvPr/>
        </p:nvPicPr>
        <p:blipFill rotWithShape="1">
          <a:blip r:embed="rId3">
            <a:alphaModFix/>
          </a:blip>
          <a:srcRect b="0" l="0" r="0" t="0"/>
          <a:stretch/>
        </p:blipFill>
        <p:spPr>
          <a:xfrm>
            <a:off x="579863" y="3005200"/>
            <a:ext cx="3816112" cy="1658025"/>
          </a:xfrm>
          <a:prstGeom prst="rect">
            <a:avLst/>
          </a:prstGeom>
          <a:noFill/>
          <a:ln cap="flat" cmpd="sng" w="28575">
            <a:solidFill>
              <a:schemeClr val="accent1"/>
            </a:solidFill>
            <a:prstDash val="solid"/>
            <a:round/>
            <a:headEnd len="sm" w="sm" type="none"/>
            <a:tailEnd len="sm" w="sm" type="none"/>
          </a:ln>
        </p:spPr>
      </p:pic>
      <p:sp>
        <p:nvSpPr>
          <p:cNvPr id="93" name="Google Shape;93;p4"/>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4" name="Google Shape;94;p4"/>
          <p:cNvPicPr preferRelativeResize="0"/>
          <p:nvPr/>
        </p:nvPicPr>
        <p:blipFill rotWithShape="1">
          <a:blip r:embed="rId4">
            <a:alphaModFix/>
          </a:blip>
          <a:srcRect b="0" l="0" r="0" t="0"/>
          <a:stretch/>
        </p:blipFill>
        <p:spPr>
          <a:xfrm>
            <a:off x="4745600" y="1335500"/>
            <a:ext cx="3949235" cy="3327725"/>
          </a:xfrm>
          <a:prstGeom prst="rect">
            <a:avLst/>
          </a:prstGeom>
          <a:noFill/>
          <a:ln cap="sq" cmpd="sng" w="38100">
            <a:solidFill>
              <a:schemeClr val="accent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95" name="Google Shape;95;p4"/>
          <p:cNvSpPr txBox="1"/>
          <p:nvPr/>
        </p:nvSpPr>
        <p:spPr>
          <a:xfrm>
            <a:off x="311699" y="1348950"/>
            <a:ext cx="4368326" cy="1488839"/>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n-US" sz="1300" u="none" cap="none" strike="noStrike">
                <a:solidFill>
                  <a:srgbClr val="000000"/>
                </a:solidFill>
                <a:latin typeface="Calibri"/>
                <a:ea typeface="Calibri"/>
                <a:cs typeface="Calibri"/>
                <a:sym typeface="Calibri"/>
              </a:rPr>
              <a:t>Esports Industry Valuation at $3.5billion (22% Growth)</a:t>
            </a:r>
            <a:endParaRPr b="0" i="0" sz="1300" u="none" cap="none" strike="noStrike">
              <a:solidFill>
                <a:srgbClr val="000000"/>
              </a:solidFill>
              <a:latin typeface="Calibri"/>
              <a:ea typeface="Calibri"/>
              <a:cs typeface="Calibri"/>
              <a:sym typeface="Calibri"/>
            </a:endParaRPr>
          </a:p>
          <a:p>
            <a:pPr indent="-311150" lvl="0" marL="457200" marR="0" rtl="0" algn="l">
              <a:lnSpc>
                <a:spcPct val="115000"/>
              </a:lnSpc>
              <a:spcBef>
                <a:spcPts val="120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Prize Pool</a:t>
            </a:r>
            <a:endParaRPr b="0" i="0" sz="1300" u="none" cap="none" strike="noStrike">
              <a:solidFill>
                <a:srgbClr val="000000"/>
              </a:solidFill>
              <a:latin typeface="Calibri"/>
              <a:ea typeface="Calibri"/>
              <a:cs typeface="Calibri"/>
              <a:sym typeface="Calibri"/>
            </a:endParaRPr>
          </a:p>
          <a:p>
            <a:pPr indent="-311150" lvl="0" marL="457200" marR="0" rtl="0" algn="l">
              <a:lnSpc>
                <a:spcPct val="115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Sponsors</a:t>
            </a:r>
            <a:endParaRPr b="0" i="0" sz="1300" u="none" cap="none" strike="noStrike">
              <a:solidFill>
                <a:srgbClr val="000000"/>
              </a:solidFill>
              <a:latin typeface="Calibri"/>
              <a:ea typeface="Calibri"/>
              <a:cs typeface="Calibri"/>
              <a:sym typeface="Calibri"/>
            </a:endParaRPr>
          </a:p>
          <a:p>
            <a:pPr indent="-311150" lvl="0" marL="457200" marR="0" rtl="0" algn="l">
              <a:lnSpc>
                <a:spcPct val="115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Recognition</a:t>
            </a:r>
            <a:endParaRPr b="0" i="0" sz="1300" u="none" cap="none" strike="noStrike">
              <a:solidFill>
                <a:srgbClr val="000000"/>
              </a:solidFill>
              <a:latin typeface="Calibri"/>
              <a:ea typeface="Calibri"/>
              <a:cs typeface="Calibri"/>
              <a:sym typeface="Calibri"/>
            </a:endParaRPr>
          </a:p>
          <a:p>
            <a:pPr indent="-311150" lvl="0" marL="457200" marR="0" rtl="0" algn="l">
              <a:lnSpc>
                <a:spcPct val="115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Merchandise Sales</a:t>
            </a:r>
            <a:endParaRPr b="0" i="0" sz="1300" u="none" cap="none" strike="noStrike">
              <a:solidFill>
                <a:srgbClr val="000000"/>
              </a:solidFill>
              <a:latin typeface="Open Sans"/>
              <a:ea typeface="Open Sans"/>
              <a:cs typeface="Open Sans"/>
              <a:sym typeface="Open Sans"/>
            </a:endParaRPr>
          </a:p>
        </p:txBody>
      </p:sp>
      <p:sp>
        <p:nvSpPr>
          <p:cNvPr id="96" name="Google Shape;96;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g22e55df5c47_2_127"/>
          <p:cNvSpPr txBox="1"/>
          <p:nvPr>
            <p:ph type="title"/>
          </p:nvPr>
        </p:nvSpPr>
        <p:spPr>
          <a:xfrm>
            <a:off x="349825" y="-12175"/>
            <a:ext cx="94068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140">
                <a:latin typeface="Calibri"/>
                <a:ea typeface="Calibri"/>
                <a:cs typeface="Calibri"/>
                <a:sym typeface="Calibri"/>
              </a:rPr>
              <a:t>Model 10 - Naive Bayes</a:t>
            </a:r>
            <a:endParaRPr sz="3140">
              <a:latin typeface="Calibri"/>
              <a:ea typeface="Calibri"/>
              <a:cs typeface="Calibri"/>
              <a:sym typeface="Calibri"/>
            </a:endParaRPr>
          </a:p>
        </p:txBody>
      </p:sp>
      <p:sp>
        <p:nvSpPr>
          <p:cNvPr id="697" name="Google Shape;697;g22e55df5c47_2_127"/>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98" name="Google Shape;698;g22e55df5c47_2_127"/>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This is a Naive Bayes model. The misclassification rate is 0.065.</a:t>
            </a:r>
            <a:endParaRPr b="0" i="0" sz="1500" u="none" cap="none" strike="noStrike">
              <a:solidFill>
                <a:srgbClr val="000000"/>
              </a:solidFill>
              <a:latin typeface="Calibri"/>
              <a:ea typeface="Calibri"/>
              <a:cs typeface="Calibri"/>
              <a:sym typeface="Calibri"/>
            </a:endParaRPr>
          </a:p>
        </p:txBody>
      </p:sp>
      <p:sp>
        <p:nvSpPr>
          <p:cNvPr id="699" name="Google Shape;699;g22e55df5c47_2_127"/>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00" name="Google Shape;700;g22e55df5c47_2_127"/>
          <p:cNvPicPr preferRelativeResize="0"/>
          <p:nvPr/>
        </p:nvPicPr>
        <p:blipFill rotWithShape="1">
          <a:blip r:embed="rId3">
            <a:alphaModFix/>
          </a:blip>
          <a:srcRect b="0" l="0" r="0" t="0"/>
          <a:stretch/>
        </p:blipFill>
        <p:spPr>
          <a:xfrm>
            <a:off x="238400" y="1525075"/>
            <a:ext cx="4023550" cy="1927950"/>
          </a:xfrm>
          <a:prstGeom prst="rect">
            <a:avLst/>
          </a:prstGeom>
          <a:noFill/>
          <a:ln>
            <a:noFill/>
          </a:ln>
        </p:spPr>
      </p:pic>
      <p:pic>
        <p:nvPicPr>
          <p:cNvPr id="701" name="Google Shape;701;g22e55df5c47_2_127"/>
          <p:cNvPicPr preferRelativeResize="0"/>
          <p:nvPr/>
        </p:nvPicPr>
        <p:blipFill rotWithShape="1">
          <a:blip r:embed="rId4">
            <a:alphaModFix/>
          </a:blip>
          <a:srcRect b="0" l="0" r="0" t="0"/>
          <a:stretch/>
        </p:blipFill>
        <p:spPr>
          <a:xfrm>
            <a:off x="4343050" y="1370125"/>
            <a:ext cx="4678095" cy="2237851"/>
          </a:xfrm>
          <a:prstGeom prst="rect">
            <a:avLst/>
          </a:prstGeom>
          <a:noFill/>
          <a:ln>
            <a:noFill/>
          </a:ln>
        </p:spPr>
      </p:pic>
      <p:sp>
        <p:nvSpPr>
          <p:cNvPr id="702" name="Google Shape;702;g22e55df5c47_2_1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g22e55df5c47_2_114"/>
          <p:cNvSpPr txBox="1"/>
          <p:nvPr>
            <p:ph type="title"/>
          </p:nvPr>
        </p:nvSpPr>
        <p:spPr>
          <a:xfrm>
            <a:off x="337000" y="-12175"/>
            <a:ext cx="94197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140">
                <a:latin typeface="Calibri"/>
                <a:ea typeface="Calibri"/>
                <a:cs typeface="Calibri"/>
                <a:sym typeface="Calibri"/>
              </a:rPr>
              <a:t>Model 11 - Decision Tree (UnPruned)</a:t>
            </a:r>
            <a:endParaRPr sz="3140">
              <a:latin typeface="Calibri"/>
              <a:ea typeface="Calibri"/>
              <a:cs typeface="Calibri"/>
              <a:sym typeface="Calibri"/>
            </a:endParaRPr>
          </a:p>
        </p:txBody>
      </p:sp>
      <p:sp>
        <p:nvSpPr>
          <p:cNvPr id="708" name="Google Shape;708;g22e55df5c47_2_114"/>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9" name="Google Shape;709;g22e55df5c47_2_114"/>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This is an unpruned decision tree model. The misclassification rate 0.039.</a:t>
            </a:r>
            <a:endParaRPr b="0" i="0" sz="1500" u="none" cap="none" strike="noStrike">
              <a:solidFill>
                <a:srgbClr val="000000"/>
              </a:solidFill>
              <a:latin typeface="Calibri"/>
              <a:ea typeface="Calibri"/>
              <a:cs typeface="Calibri"/>
              <a:sym typeface="Calibri"/>
            </a:endParaRPr>
          </a:p>
        </p:txBody>
      </p:sp>
      <p:sp>
        <p:nvSpPr>
          <p:cNvPr id="710" name="Google Shape;710;g22e55df5c47_2_114"/>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11" name="Google Shape;711;g22e55df5c47_2_114"/>
          <p:cNvPicPr preferRelativeResize="0"/>
          <p:nvPr/>
        </p:nvPicPr>
        <p:blipFill rotWithShape="1">
          <a:blip r:embed="rId3">
            <a:alphaModFix/>
          </a:blip>
          <a:srcRect b="0" l="0" r="0" t="0"/>
          <a:stretch/>
        </p:blipFill>
        <p:spPr>
          <a:xfrm>
            <a:off x="304800" y="771424"/>
            <a:ext cx="2284775" cy="1716625"/>
          </a:xfrm>
          <a:prstGeom prst="rect">
            <a:avLst/>
          </a:prstGeom>
          <a:noFill/>
          <a:ln>
            <a:noFill/>
          </a:ln>
        </p:spPr>
      </p:pic>
      <p:pic>
        <p:nvPicPr>
          <p:cNvPr id="712" name="Google Shape;712;g22e55df5c47_2_114"/>
          <p:cNvPicPr preferRelativeResize="0"/>
          <p:nvPr/>
        </p:nvPicPr>
        <p:blipFill rotWithShape="1">
          <a:blip r:embed="rId4">
            <a:alphaModFix/>
          </a:blip>
          <a:srcRect b="0" l="0" r="0" t="0"/>
          <a:stretch/>
        </p:blipFill>
        <p:spPr>
          <a:xfrm>
            <a:off x="2683975" y="1107975"/>
            <a:ext cx="2900950" cy="2746275"/>
          </a:xfrm>
          <a:prstGeom prst="rect">
            <a:avLst/>
          </a:prstGeom>
          <a:noFill/>
          <a:ln>
            <a:noFill/>
          </a:ln>
        </p:spPr>
      </p:pic>
      <p:pic>
        <p:nvPicPr>
          <p:cNvPr id="713" name="Google Shape;713;g22e55df5c47_2_114"/>
          <p:cNvPicPr preferRelativeResize="0"/>
          <p:nvPr/>
        </p:nvPicPr>
        <p:blipFill rotWithShape="1">
          <a:blip r:embed="rId5">
            <a:alphaModFix/>
          </a:blip>
          <a:srcRect b="0" l="0" r="0" t="0"/>
          <a:stretch/>
        </p:blipFill>
        <p:spPr>
          <a:xfrm>
            <a:off x="304800" y="2488048"/>
            <a:ext cx="2284775" cy="1706342"/>
          </a:xfrm>
          <a:prstGeom prst="rect">
            <a:avLst/>
          </a:prstGeom>
          <a:noFill/>
          <a:ln>
            <a:noFill/>
          </a:ln>
        </p:spPr>
      </p:pic>
      <p:pic>
        <p:nvPicPr>
          <p:cNvPr id="714" name="Google Shape;714;g22e55df5c47_2_114"/>
          <p:cNvPicPr preferRelativeResize="0"/>
          <p:nvPr/>
        </p:nvPicPr>
        <p:blipFill rotWithShape="1">
          <a:blip r:embed="rId6">
            <a:alphaModFix/>
          </a:blip>
          <a:srcRect b="0" l="0" r="0" t="0"/>
          <a:stretch/>
        </p:blipFill>
        <p:spPr>
          <a:xfrm>
            <a:off x="5679325" y="1615725"/>
            <a:ext cx="3345501" cy="1469676"/>
          </a:xfrm>
          <a:prstGeom prst="rect">
            <a:avLst/>
          </a:prstGeom>
          <a:noFill/>
          <a:ln>
            <a:noFill/>
          </a:ln>
        </p:spPr>
      </p:pic>
      <p:sp>
        <p:nvSpPr>
          <p:cNvPr id="715" name="Google Shape;715;g22e55df5c47_2_1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g22e55df5c47_2_98"/>
          <p:cNvSpPr txBox="1"/>
          <p:nvPr>
            <p:ph type="title"/>
          </p:nvPr>
        </p:nvSpPr>
        <p:spPr>
          <a:xfrm>
            <a:off x="324175" y="-12175"/>
            <a:ext cx="94323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140">
                <a:latin typeface="Calibri"/>
                <a:ea typeface="Calibri"/>
                <a:cs typeface="Calibri"/>
                <a:sym typeface="Calibri"/>
              </a:rPr>
              <a:t>Model 12 - Decision Tree (Pruned) </a:t>
            </a:r>
            <a:endParaRPr sz="3140">
              <a:latin typeface="Calibri"/>
              <a:ea typeface="Calibri"/>
              <a:cs typeface="Calibri"/>
              <a:sym typeface="Calibri"/>
            </a:endParaRPr>
          </a:p>
        </p:txBody>
      </p:sp>
      <p:sp>
        <p:nvSpPr>
          <p:cNvPr id="721" name="Google Shape;721;g22e55df5c47_2_98"/>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22" name="Google Shape;722;g22e55df5c47_2_98"/>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This is a decision tree model with 4 splits. The misclassification rate is at 0.0339.</a:t>
            </a:r>
            <a:endParaRPr b="0" i="0" sz="1500" u="none" cap="none" strike="noStrike">
              <a:solidFill>
                <a:srgbClr val="000000"/>
              </a:solidFill>
              <a:latin typeface="Calibri"/>
              <a:ea typeface="Calibri"/>
              <a:cs typeface="Calibri"/>
              <a:sym typeface="Calibri"/>
            </a:endParaRPr>
          </a:p>
        </p:txBody>
      </p:sp>
      <p:sp>
        <p:nvSpPr>
          <p:cNvPr id="723" name="Google Shape;723;g22e55df5c47_2_98"/>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24" name="Google Shape;724;g22e55df5c47_2_98"/>
          <p:cNvPicPr preferRelativeResize="0"/>
          <p:nvPr/>
        </p:nvPicPr>
        <p:blipFill rotWithShape="1">
          <a:blip r:embed="rId3">
            <a:alphaModFix/>
          </a:blip>
          <a:srcRect b="0" l="0" r="0" t="0"/>
          <a:stretch/>
        </p:blipFill>
        <p:spPr>
          <a:xfrm>
            <a:off x="227850" y="855550"/>
            <a:ext cx="2405125" cy="1534275"/>
          </a:xfrm>
          <a:prstGeom prst="rect">
            <a:avLst/>
          </a:prstGeom>
          <a:noFill/>
          <a:ln>
            <a:noFill/>
          </a:ln>
        </p:spPr>
      </p:pic>
      <p:pic>
        <p:nvPicPr>
          <p:cNvPr id="725" name="Google Shape;725;g22e55df5c47_2_98"/>
          <p:cNvPicPr preferRelativeResize="0"/>
          <p:nvPr/>
        </p:nvPicPr>
        <p:blipFill rotWithShape="1">
          <a:blip r:embed="rId4">
            <a:alphaModFix/>
          </a:blip>
          <a:srcRect b="0" l="0" r="0" t="0"/>
          <a:stretch/>
        </p:blipFill>
        <p:spPr>
          <a:xfrm>
            <a:off x="5147925" y="855551"/>
            <a:ext cx="3609706" cy="3251100"/>
          </a:xfrm>
          <a:prstGeom prst="rect">
            <a:avLst/>
          </a:prstGeom>
          <a:noFill/>
          <a:ln>
            <a:noFill/>
          </a:ln>
        </p:spPr>
      </p:pic>
      <p:pic>
        <p:nvPicPr>
          <p:cNvPr id="726" name="Google Shape;726;g22e55df5c47_2_98"/>
          <p:cNvPicPr preferRelativeResize="0"/>
          <p:nvPr/>
        </p:nvPicPr>
        <p:blipFill rotWithShape="1">
          <a:blip r:embed="rId5">
            <a:alphaModFix/>
          </a:blip>
          <a:srcRect b="0" l="0" r="0" t="0"/>
          <a:stretch/>
        </p:blipFill>
        <p:spPr>
          <a:xfrm>
            <a:off x="2832076" y="855550"/>
            <a:ext cx="2116738" cy="1534275"/>
          </a:xfrm>
          <a:prstGeom prst="rect">
            <a:avLst/>
          </a:prstGeom>
          <a:noFill/>
          <a:ln>
            <a:noFill/>
          </a:ln>
        </p:spPr>
      </p:pic>
      <p:pic>
        <p:nvPicPr>
          <p:cNvPr id="727" name="Google Shape;727;g22e55df5c47_2_98"/>
          <p:cNvPicPr preferRelativeResize="0"/>
          <p:nvPr/>
        </p:nvPicPr>
        <p:blipFill rotWithShape="1">
          <a:blip r:embed="rId6">
            <a:alphaModFix/>
          </a:blip>
          <a:srcRect b="0" l="0" r="0" t="0"/>
          <a:stretch/>
        </p:blipFill>
        <p:spPr>
          <a:xfrm>
            <a:off x="227850" y="2511625"/>
            <a:ext cx="4720975" cy="1633600"/>
          </a:xfrm>
          <a:prstGeom prst="rect">
            <a:avLst/>
          </a:prstGeom>
          <a:noFill/>
          <a:ln>
            <a:noFill/>
          </a:ln>
        </p:spPr>
      </p:pic>
      <p:sp>
        <p:nvSpPr>
          <p:cNvPr id="728" name="Google Shape;728;g22e55df5c47_2_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g22e55df5c47_2_88"/>
          <p:cNvSpPr txBox="1"/>
          <p:nvPr>
            <p:ph type="title"/>
          </p:nvPr>
        </p:nvSpPr>
        <p:spPr>
          <a:xfrm>
            <a:off x="337000" y="-12175"/>
            <a:ext cx="94197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140">
                <a:latin typeface="Calibri"/>
                <a:ea typeface="Calibri"/>
                <a:cs typeface="Calibri"/>
                <a:sym typeface="Calibri"/>
              </a:rPr>
              <a:t>Model 13 - Boosted Tree</a:t>
            </a:r>
            <a:endParaRPr sz="3140">
              <a:latin typeface="Calibri"/>
              <a:ea typeface="Calibri"/>
              <a:cs typeface="Calibri"/>
              <a:sym typeface="Calibri"/>
            </a:endParaRPr>
          </a:p>
        </p:txBody>
      </p:sp>
      <p:sp>
        <p:nvSpPr>
          <p:cNvPr id="734" name="Google Shape;734;g22e55df5c47_2_88"/>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35" name="Google Shape;735;g22e55df5c47_2_88"/>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This is a boosted tree model. The misclassification rate is 0.0295.</a:t>
            </a:r>
            <a:endParaRPr b="0" i="0" sz="1500" u="none" cap="none" strike="noStrike">
              <a:solidFill>
                <a:srgbClr val="000000"/>
              </a:solidFill>
              <a:latin typeface="Calibri"/>
              <a:ea typeface="Calibri"/>
              <a:cs typeface="Calibri"/>
              <a:sym typeface="Calibri"/>
            </a:endParaRPr>
          </a:p>
        </p:txBody>
      </p:sp>
      <p:sp>
        <p:nvSpPr>
          <p:cNvPr id="736" name="Google Shape;736;g22e55df5c47_2_88"/>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37" name="Google Shape;737;g22e55df5c47_2_88"/>
          <p:cNvPicPr preferRelativeResize="0"/>
          <p:nvPr/>
        </p:nvPicPr>
        <p:blipFill rotWithShape="1">
          <a:blip r:embed="rId3">
            <a:alphaModFix/>
          </a:blip>
          <a:srcRect b="0" l="0" r="0" t="0"/>
          <a:stretch/>
        </p:blipFill>
        <p:spPr>
          <a:xfrm>
            <a:off x="242200" y="855551"/>
            <a:ext cx="3150030" cy="3251101"/>
          </a:xfrm>
          <a:prstGeom prst="rect">
            <a:avLst/>
          </a:prstGeom>
          <a:noFill/>
          <a:ln>
            <a:noFill/>
          </a:ln>
        </p:spPr>
      </p:pic>
      <p:pic>
        <p:nvPicPr>
          <p:cNvPr id="738" name="Google Shape;738;g22e55df5c47_2_88"/>
          <p:cNvPicPr preferRelativeResize="0"/>
          <p:nvPr/>
        </p:nvPicPr>
        <p:blipFill rotWithShape="1">
          <a:blip r:embed="rId4">
            <a:alphaModFix/>
          </a:blip>
          <a:srcRect b="0" l="0" r="0" t="0"/>
          <a:stretch/>
        </p:blipFill>
        <p:spPr>
          <a:xfrm>
            <a:off x="3468430" y="1267239"/>
            <a:ext cx="5536769" cy="2443602"/>
          </a:xfrm>
          <a:prstGeom prst="rect">
            <a:avLst/>
          </a:prstGeom>
          <a:noFill/>
          <a:ln>
            <a:noFill/>
          </a:ln>
        </p:spPr>
      </p:pic>
      <p:sp>
        <p:nvSpPr>
          <p:cNvPr id="739" name="Google Shape;739;g22e55df5c47_2_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g22e55df5c47_2_70"/>
          <p:cNvSpPr txBox="1"/>
          <p:nvPr>
            <p:ph type="title"/>
          </p:nvPr>
        </p:nvSpPr>
        <p:spPr>
          <a:xfrm>
            <a:off x="337000" y="-12175"/>
            <a:ext cx="94197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140">
                <a:latin typeface="Calibri"/>
                <a:ea typeface="Calibri"/>
                <a:cs typeface="Calibri"/>
                <a:sym typeface="Calibri"/>
              </a:rPr>
              <a:t>Model 14 - Bootstrap Tree</a:t>
            </a:r>
            <a:endParaRPr sz="3140">
              <a:latin typeface="Calibri"/>
              <a:ea typeface="Calibri"/>
              <a:cs typeface="Calibri"/>
              <a:sym typeface="Calibri"/>
            </a:endParaRPr>
          </a:p>
        </p:txBody>
      </p:sp>
      <p:sp>
        <p:nvSpPr>
          <p:cNvPr id="745" name="Google Shape;745;g22e55df5c47_2_70"/>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6" name="Google Shape;746;g22e55df5c47_2_70"/>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This is a bootstrap tree model. The misclassification rate is 0.0236.</a:t>
            </a:r>
            <a:endParaRPr b="0" i="0" sz="1500" u="none" cap="none" strike="noStrike">
              <a:solidFill>
                <a:srgbClr val="000000"/>
              </a:solidFill>
              <a:latin typeface="Calibri"/>
              <a:ea typeface="Calibri"/>
              <a:cs typeface="Calibri"/>
              <a:sym typeface="Calibri"/>
            </a:endParaRPr>
          </a:p>
        </p:txBody>
      </p:sp>
      <p:sp>
        <p:nvSpPr>
          <p:cNvPr id="747" name="Google Shape;747;g22e55df5c47_2_70"/>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48" name="Google Shape;748;g22e55df5c47_2_70"/>
          <p:cNvPicPr preferRelativeResize="0"/>
          <p:nvPr/>
        </p:nvPicPr>
        <p:blipFill rotWithShape="1">
          <a:blip r:embed="rId3">
            <a:alphaModFix/>
          </a:blip>
          <a:srcRect b="0" l="0" r="0" t="0"/>
          <a:stretch/>
        </p:blipFill>
        <p:spPr>
          <a:xfrm>
            <a:off x="208600" y="863489"/>
            <a:ext cx="3065324" cy="3251101"/>
          </a:xfrm>
          <a:prstGeom prst="rect">
            <a:avLst/>
          </a:prstGeom>
          <a:noFill/>
          <a:ln>
            <a:noFill/>
          </a:ln>
        </p:spPr>
      </p:pic>
      <p:pic>
        <p:nvPicPr>
          <p:cNvPr id="749" name="Google Shape;749;g22e55df5c47_2_70"/>
          <p:cNvPicPr preferRelativeResize="0"/>
          <p:nvPr/>
        </p:nvPicPr>
        <p:blipFill rotWithShape="1">
          <a:blip r:embed="rId4">
            <a:alphaModFix/>
          </a:blip>
          <a:srcRect b="0" l="0" r="0" t="0"/>
          <a:stretch/>
        </p:blipFill>
        <p:spPr>
          <a:xfrm>
            <a:off x="3399674" y="1196989"/>
            <a:ext cx="5621476" cy="2450476"/>
          </a:xfrm>
          <a:prstGeom prst="rect">
            <a:avLst/>
          </a:prstGeom>
          <a:noFill/>
          <a:ln>
            <a:noFill/>
          </a:ln>
        </p:spPr>
      </p:pic>
      <p:sp>
        <p:nvSpPr>
          <p:cNvPr id="750" name="Google Shape;750;g22e55df5c47_2_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g22e55df5c47_2_61"/>
          <p:cNvSpPr txBox="1"/>
          <p:nvPr>
            <p:ph type="title"/>
          </p:nvPr>
        </p:nvSpPr>
        <p:spPr>
          <a:xfrm>
            <a:off x="337000" y="-12175"/>
            <a:ext cx="94197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Model 15 - K-NN</a:t>
            </a:r>
            <a:endParaRPr>
              <a:latin typeface="Calibri"/>
              <a:ea typeface="Calibri"/>
              <a:cs typeface="Calibri"/>
              <a:sym typeface="Calibri"/>
            </a:endParaRPr>
          </a:p>
        </p:txBody>
      </p:sp>
      <p:sp>
        <p:nvSpPr>
          <p:cNvPr id="756" name="Google Shape;756;g22e55df5c47_2_61"/>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7" name="Google Shape;757;g22e55df5c47_2_61"/>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This is a K-NN model with a sensitivity rate of 0.026 on test partition.</a:t>
            </a:r>
            <a:endParaRPr b="0" i="0" sz="1500" u="none" cap="none" strike="noStrike">
              <a:solidFill>
                <a:srgbClr val="000000"/>
              </a:solidFill>
              <a:latin typeface="Calibri"/>
              <a:ea typeface="Calibri"/>
              <a:cs typeface="Calibri"/>
              <a:sym typeface="Calibri"/>
            </a:endParaRPr>
          </a:p>
        </p:txBody>
      </p:sp>
      <p:sp>
        <p:nvSpPr>
          <p:cNvPr id="758" name="Google Shape;758;g22e55df5c47_2_61"/>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59" name="Google Shape;759;g22e55df5c47_2_61"/>
          <p:cNvPicPr preferRelativeResize="0"/>
          <p:nvPr/>
        </p:nvPicPr>
        <p:blipFill rotWithShape="1">
          <a:blip r:embed="rId3">
            <a:alphaModFix/>
          </a:blip>
          <a:srcRect b="0" l="0" r="0" t="0"/>
          <a:stretch/>
        </p:blipFill>
        <p:spPr>
          <a:xfrm>
            <a:off x="205225" y="1337125"/>
            <a:ext cx="4136574" cy="2229350"/>
          </a:xfrm>
          <a:prstGeom prst="rect">
            <a:avLst/>
          </a:prstGeom>
          <a:noFill/>
          <a:ln>
            <a:noFill/>
          </a:ln>
        </p:spPr>
      </p:pic>
      <p:pic>
        <p:nvPicPr>
          <p:cNvPr id="760" name="Google Shape;760;g22e55df5c47_2_61"/>
          <p:cNvPicPr preferRelativeResize="0"/>
          <p:nvPr/>
        </p:nvPicPr>
        <p:blipFill rotWithShape="1">
          <a:blip r:embed="rId4">
            <a:alphaModFix/>
          </a:blip>
          <a:srcRect b="0" l="0" r="0" t="2353"/>
          <a:stretch/>
        </p:blipFill>
        <p:spPr>
          <a:xfrm>
            <a:off x="4383125" y="1363938"/>
            <a:ext cx="4638025" cy="2229350"/>
          </a:xfrm>
          <a:prstGeom prst="rect">
            <a:avLst/>
          </a:prstGeom>
          <a:noFill/>
          <a:ln>
            <a:noFill/>
          </a:ln>
        </p:spPr>
      </p:pic>
      <p:sp>
        <p:nvSpPr>
          <p:cNvPr id="761" name="Google Shape;761;g22e55df5c47_2_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g22e55df5c47_2_51"/>
          <p:cNvSpPr txBox="1"/>
          <p:nvPr>
            <p:ph type="title"/>
          </p:nvPr>
        </p:nvSpPr>
        <p:spPr>
          <a:xfrm>
            <a:off x="337000" y="-12175"/>
            <a:ext cx="94197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Model 16 - Discriminant Analysis</a:t>
            </a:r>
            <a:endParaRPr>
              <a:latin typeface="Calibri"/>
              <a:ea typeface="Calibri"/>
              <a:cs typeface="Calibri"/>
              <a:sym typeface="Calibri"/>
            </a:endParaRPr>
          </a:p>
        </p:txBody>
      </p:sp>
      <p:sp>
        <p:nvSpPr>
          <p:cNvPr id="767" name="Google Shape;767;g22e55df5c47_2_51"/>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68" name="Google Shape;768;g22e55df5c47_2_51"/>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000000"/>
                </a:solidFill>
                <a:latin typeface="Calibri"/>
                <a:ea typeface="Calibri"/>
                <a:cs typeface="Calibri"/>
                <a:sym typeface="Calibri"/>
              </a:rPr>
              <a:t>This is a Discriminant Analysis with a  misclassification rate of 8.84% on test partition.</a:t>
            </a:r>
            <a:endParaRPr b="0" i="0" sz="1500" u="none" cap="none" strike="noStrike">
              <a:solidFill>
                <a:srgbClr val="000000"/>
              </a:solidFill>
              <a:latin typeface="Calibri"/>
              <a:ea typeface="Calibri"/>
              <a:cs typeface="Calibri"/>
              <a:sym typeface="Calibri"/>
            </a:endParaRPr>
          </a:p>
        </p:txBody>
      </p:sp>
      <p:sp>
        <p:nvSpPr>
          <p:cNvPr id="769" name="Google Shape;769;g22e55df5c47_2_51"/>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70" name="Google Shape;770;g22e55df5c47_2_51"/>
          <p:cNvPicPr preferRelativeResize="0"/>
          <p:nvPr/>
        </p:nvPicPr>
        <p:blipFill rotWithShape="1">
          <a:blip r:embed="rId3">
            <a:alphaModFix/>
          </a:blip>
          <a:srcRect b="0" l="0" r="0" t="0"/>
          <a:stretch/>
        </p:blipFill>
        <p:spPr>
          <a:xfrm>
            <a:off x="229375" y="855551"/>
            <a:ext cx="3941131" cy="3251101"/>
          </a:xfrm>
          <a:prstGeom prst="rect">
            <a:avLst/>
          </a:prstGeom>
          <a:noFill/>
          <a:ln>
            <a:noFill/>
          </a:ln>
        </p:spPr>
      </p:pic>
      <p:pic>
        <p:nvPicPr>
          <p:cNvPr id="771" name="Google Shape;771;g22e55df5c47_2_51"/>
          <p:cNvPicPr preferRelativeResize="0"/>
          <p:nvPr/>
        </p:nvPicPr>
        <p:blipFill rotWithShape="1">
          <a:blip r:embed="rId4">
            <a:alphaModFix/>
          </a:blip>
          <a:srcRect b="0" l="0" r="0" t="0"/>
          <a:stretch/>
        </p:blipFill>
        <p:spPr>
          <a:xfrm>
            <a:off x="4245925" y="863500"/>
            <a:ext cx="4712000" cy="3251100"/>
          </a:xfrm>
          <a:prstGeom prst="rect">
            <a:avLst/>
          </a:prstGeom>
          <a:noFill/>
          <a:ln>
            <a:noFill/>
          </a:ln>
        </p:spPr>
      </p:pic>
      <p:sp>
        <p:nvSpPr>
          <p:cNvPr id="772" name="Google Shape;772;g22e55df5c47_2_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g22e55df5c47_1_85"/>
          <p:cNvSpPr txBox="1"/>
          <p:nvPr>
            <p:ph type="title"/>
          </p:nvPr>
        </p:nvSpPr>
        <p:spPr>
          <a:xfrm>
            <a:off x="234375" y="-12175"/>
            <a:ext cx="9513000" cy="1040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240">
                <a:latin typeface="Calibri"/>
                <a:ea typeface="Calibri"/>
                <a:cs typeface="Calibri"/>
                <a:sym typeface="Calibri"/>
              </a:rPr>
              <a:t>Model 17: Ensemble 1 - NN1,Bootstrap</a:t>
            </a:r>
            <a:endParaRPr sz="3240">
              <a:latin typeface="Calibri"/>
              <a:ea typeface="Calibri"/>
              <a:cs typeface="Calibri"/>
              <a:sym typeface="Calibri"/>
            </a:endParaRPr>
          </a:p>
        </p:txBody>
      </p:sp>
      <p:sp>
        <p:nvSpPr>
          <p:cNvPr id="778" name="Google Shape;778;g22e55df5c47_1_85"/>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79" name="Google Shape;779;g22e55df5c47_1_85"/>
          <p:cNvPicPr preferRelativeResize="0"/>
          <p:nvPr/>
        </p:nvPicPr>
        <p:blipFill rotWithShape="1">
          <a:blip r:embed="rId3">
            <a:alphaModFix/>
          </a:blip>
          <a:srcRect b="0" l="0" r="0" t="0"/>
          <a:stretch/>
        </p:blipFill>
        <p:spPr>
          <a:xfrm>
            <a:off x="234375" y="811688"/>
            <a:ext cx="7605559" cy="1382150"/>
          </a:xfrm>
          <a:prstGeom prst="rect">
            <a:avLst/>
          </a:prstGeom>
          <a:noFill/>
          <a:ln>
            <a:noFill/>
          </a:ln>
        </p:spPr>
      </p:pic>
      <p:pic>
        <p:nvPicPr>
          <p:cNvPr id="780" name="Google Shape;780;g22e55df5c47_1_85"/>
          <p:cNvPicPr preferRelativeResize="0"/>
          <p:nvPr/>
        </p:nvPicPr>
        <p:blipFill rotWithShape="1">
          <a:blip r:embed="rId4">
            <a:alphaModFix/>
          </a:blip>
          <a:srcRect b="0" l="0" r="58585" t="0"/>
          <a:stretch/>
        </p:blipFill>
        <p:spPr>
          <a:xfrm>
            <a:off x="234375" y="2370612"/>
            <a:ext cx="2199926" cy="1847626"/>
          </a:xfrm>
          <a:prstGeom prst="rect">
            <a:avLst/>
          </a:prstGeom>
          <a:noFill/>
          <a:ln>
            <a:noFill/>
          </a:ln>
        </p:spPr>
      </p:pic>
      <p:pic>
        <p:nvPicPr>
          <p:cNvPr id="781" name="Google Shape;781;g22e55df5c47_1_85"/>
          <p:cNvPicPr preferRelativeResize="0"/>
          <p:nvPr/>
        </p:nvPicPr>
        <p:blipFill rotWithShape="1">
          <a:blip r:embed="rId5">
            <a:alphaModFix/>
          </a:blip>
          <a:srcRect b="0" l="0" r="43400" t="0"/>
          <a:stretch/>
        </p:blipFill>
        <p:spPr>
          <a:xfrm>
            <a:off x="7006875" y="811700"/>
            <a:ext cx="1800974" cy="1674000"/>
          </a:xfrm>
          <a:prstGeom prst="rect">
            <a:avLst/>
          </a:prstGeom>
          <a:noFill/>
          <a:ln>
            <a:noFill/>
          </a:ln>
        </p:spPr>
      </p:pic>
      <p:pic>
        <p:nvPicPr>
          <p:cNvPr id="782" name="Google Shape;782;g22e55df5c47_1_85"/>
          <p:cNvPicPr preferRelativeResize="0"/>
          <p:nvPr/>
        </p:nvPicPr>
        <p:blipFill rotWithShape="1">
          <a:blip r:embed="rId4">
            <a:alphaModFix/>
          </a:blip>
          <a:srcRect b="66209" l="40936" r="0" t="0"/>
          <a:stretch/>
        </p:blipFill>
        <p:spPr>
          <a:xfrm>
            <a:off x="2510488" y="2370626"/>
            <a:ext cx="1655150" cy="329355"/>
          </a:xfrm>
          <a:prstGeom prst="rect">
            <a:avLst/>
          </a:prstGeom>
          <a:noFill/>
          <a:ln>
            <a:noFill/>
          </a:ln>
        </p:spPr>
      </p:pic>
      <p:pic>
        <p:nvPicPr>
          <p:cNvPr id="783" name="Google Shape;783;g22e55df5c47_1_85"/>
          <p:cNvPicPr preferRelativeResize="0"/>
          <p:nvPr/>
        </p:nvPicPr>
        <p:blipFill rotWithShape="1">
          <a:blip r:embed="rId6">
            <a:alphaModFix/>
          </a:blip>
          <a:srcRect b="0" l="0" r="0" t="0"/>
          <a:stretch/>
        </p:blipFill>
        <p:spPr>
          <a:xfrm>
            <a:off x="4360271" y="2420900"/>
            <a:ext cx="4783729" cy="1847626"/>
          </a:xfrm>
          <a:prstGeom prst="rect">
            <a:avLst/>
          </a:prstGeom>
          <a:noFill/>
          <a:ln>
            <a:noFill/>
          </a:ln>
        </p:spPr>
      </p:pic>
      <p:sp>
        <p:nvSpPr>
          <p:cNvPr id="784" name="Google Shape;784;g22e55df5c47_1_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785" name="Google Shape;785;g22e55df5c47_1_85"/>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000000"/>
                </a:solidFill>
                <a:latin typeface="Calibri"/>
                <a:ea typeface="Calibri"/>
                <a:cs typeface="Calibri"/>
                <a:sym typeface="Calibri"/>
              </a:rPr>
              <a:t>This is an Ensemble Model combining Model 9 and Model 14. This model has a misclassification rate at 0.0206. </a:t>
            </a:r>
            <a:endParaRPr b="0" i="0" sz="1500" u="none" cap="none" strike="noStrike">
              <a:solidFill>
                <a:srgbClr val="000000"/>
              </a:solidFill>
              <a:latin typeface="Calibri"/>
              <a:ea typeface="Calibri"/>
              <a:cs typeface="Calibri"/>
              <a:sym typeface="Calibri"/>
            </a:endParaRPr>
          </a:p>
        </p:txBody>
      </p:sp>
      <p:sp>
        <p:nvSpPr>
          <p:cNvPr id="786" name="Google Shape;786;g22e55df5c47_1_85"/>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87" name="Google Shape;787;g22e55df5c47_1_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r>
              <a:rPr lang="en-US"/>
              <a:t>46</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g22e55df5c47_1_97"/>
          <p:cNvSpPr txBox="1"/>
          <p:nvPr>
            <p:ph type="title"/>
          </p:nvPr>
        </p:nvSpPr>
        <p:spPr>
          <a:xfrm>
            <a:off x="144500" y="-12175"/>
            <a:ext cx="94197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40"/>
              <a:buNone/>
            </a:pPr>
            <a:r>
              <a:rPr lang="en-US" sz="3246">
                <a:latin typeface="Calibri"/>
                <a:ea typeface="Calibri"/>
                <a:cs typeface="Calibri"/>
                <a:sym typeface="Calibri"/>
              </a:rPr>
              <a:t>Model 18: Ensemble 2 - NN1, NN2, Bootstrap, Logit</a:t>
            </a:r>
            <a:endParaRPr sz="3246">
              <a:latin typeface="Calibri"/>
              <a:ea typeface="Calibri"/>
              <a:cs typeface="Calibri"/>
              <a:sym typeface="Calibri"/>
            </a:endParaRPr>
          </a:p>
        </p:txBody>
      </p:sp>
      <p:sp>
        <p:nvSpPr>
          <p:cNvPr id="793" name="Google Shape;793;g22e55df5c47_1_97"/>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94" name="Google Shape;794;g22e55df5c47_1_97"/>
          <p:cNvPicPr preferRelativeResize="0"/>
          <p:nvPr/>
        </p:nvPicPr>
        <p:blipFill rotWithShape="1">
          <a:blip r:embed="rId3">
            <a:alphaModFix/>
          </a:blip>
          <a:srcRect b="0" l="0" r="0" t="0"/>
          <a:stretch/>
        </p:blipFill>
        <p:spPr>
          <a:xfrm>
            <a:off x="230900" y="756501"/>
            <a:ext cx="7211500" cy="1687450"/>
          </a:xfrm>
          <a:prstGeom prst="rect">
            <a:avLst/>
          </a:prstGeom>
          <a:noFill/>
          <a:ln>
            <a:noFill/>
          </a:ln>
        </p:spPr>
      </p:pic>
      <p:pic>
        <p:nvPicPr>
          <p:cNvPr id="795" name="Google Shape;795;g22e55df5c47_1_97"/>
          <p:cNvPicPr preferRelativeResize="0"/>
          <p:nvPr/>
        </p:nvPicPr>
        <p:blipFill rotWithShape="1">
          <a:blip r:embed="rId4">
            <a:alphaModFix/>
          </a:blip>
          <a:srcRect b="0" l="0" r="0" t="0"/>
          <a:stretch/>
        </p:blipFill>
        <p:spPr>
          <a:xfrm>
            <a:off x="7211500" y="754325"/>
            <a:ext cx="1736601" cy="1687450"/>
          </a:xfrm>
          <a:prstGeom prst="rect">
            <a:avLst/>
          </a:prstGeom>
          <a:noFill/>
          <a:ln>
            <a:noFill/>
          </a:ln>
        </p:spPr>
      </p:pic>
      <p:pic>
        <p:nvPicPr>
          <p:cNvPr id="796" name="Google Shape;796;g22e55df5c47_1_97"/>
          <p:cNvPicPr preferRelativeResize="0"/>
          <p:nvPr/>
        </p:nvPicPr>
        <p:blipFill rotWithShape="1">
          <a:blip r:embed="rId5">
            <a:alphaModFix/>
          </a:blip>
          <a:srcRect b="0" l="0" r="0" t="0"/>
          <a:stretch/>
        </p:blipFill>
        <p:spPr>
          <a:xfrm>
            <a:off x="230900" y="2443950"/>
            <a:ext cx="2238847" cy="1738451"/>
          </a:xfrm>
          <a:prstGeom prst="rect">
            <a:avLst/>
          </a:prstGeom>
          <a:noFill/>
          <a:ln>
            <a:noFill/>
          </a:ln>
        </p:spPr>
      </p:pic>
      <p:sp>
        <p:nvSpPr>
          <p:cNvPr id="797" name="Google Shape;797;g22e55df5c47_1_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798" name="Google Shape;798;g22e55df5c47_1_97"/>
          <p:cNvPicPr preferRelativeResize="0"/>
          <p:nvPr/>
        </p:nvPicPr>
        <p:blipFill rotWithShape="1">
          <a:blip r:embed="rId6">
            <a:alphaModFix/>
          </a:blip>
          <a:srcRect b="0" l="0" r="0" t="0"/>
          <a:stretch/>
        </p:blipFill>
        <p:spPr>
          <a:xfrm>
            <a:off x="2394799" y="2498249"/>
            <a:ext cx="3616775" cy="742025"/>
          </a:xfrm>
          <a:prstGeom prst="rect">
            <a:avLst/>
          </a:prstGeom>
          <a:noFill/>
          <a:ln>
            <a:noFill/>
          </a:ln>
        </p:spPr>
      </p:pic>
      <p:pic>
        <p:nvPicPr>
          <p:cNvPr id="799" name="Google Shape;799;g22e55df5c47_1_97"/>
          <p:cNvPicPr preferRelativeResize="0"/>
          <p:nvPr/>
        </p:nvPicPr>
        <p:blipFill rotWithShape="1">
          <a:blip r:embed="rId7">
            <a:alphaModFix/>
          </a:blip>
          <a:srcRect b="0" l="0" r="0" t="0"/>
          <a:stretch/>
        </p:blipFill>
        <p:spPr>
          <a:xfrm>
            <a:off x="6156450" y="2485000"/>
            <a:ext cx="1736600" cy="1664747"/>
          </a:xfrm>
          <a:prstGeom prst="rect">
            <a:avLst/>
          </a:prstGeom>
          <a:noFill/>
          <a:ln>
            <a:noFill/>
          </a:ln>
        </p:spPr>
      </p:pic>
      <p:pic>
        <p:nvPicPr>
          <p:cNvPr id="800" name="Google Shape;800;g22e55df5c47_1_97"/>
          <p:cNvPicPr preferRelativeResize="0"/>
          <p:nvPr/>
        </p:nvPicPr>
        <p:blipFill rotWithShape="1">
          <a:blip r:embed="rId8">
            <a:alphaModFix/>
          </a:blip>
          <a:srcRect b="0" l="0" r="0" t="0"/>
          <a:stretch/>
        </p:blipFill>
        <p:spPr>
          <a:xfrm>
            <a:off x="2394800" y="3294575"/>
            <a:ext cx="3435325" cy="811200"/>
          </a:xfrm>
          <a:prstGeom prst="rect">
            <a:avLst/>
          </a:prstGeom>
          <a:noFill/>
          <a:ln>
            <a:noFill/>
          </a:ln>
        </p:spPr>
      </p:pic>
      <p:sp>
        <p:nvSpPr>
          <p:cNvPr id="801" name="Google Shape;801;g22e55df5c47_1_97"/>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700" u="none" cap="none" strike="noStrike">
                <a:solidFill>
                  <a:srgbClr val="000000"/>
                </a:solidFill>
                <a:latin typeface="Calibri"/>
                <a:ea typeface="Calibri"/>
                <a:cs typeface="Calibri"/>
                <a:sym typeface="Calibri"/>
              </a:rPr>
              <a:t>This is the second Ensemble model which combines Model 4, Model 8, Model 9 and Model 14. The misclassification rate is at 0.0177.</a:t>
            </a:r>
            <a:endParaRPr b="0" i="0" sz="1700" u="none" cap="none" strike="noStrike">
              <a:solidFill>
                <a:srgbClr val="000000"/>
              </a:solidFill>
              <a:latin typeface="Calibri"/>
              <a:ea typeface="Calibri"/>
              <a:cs typeface="Calibri"/>
              <a:sym typeface="Calibri"/>
            </a:endParaRPr>
          </a:p>
        </p:txBody>
      </p:sp>
      <p:sp>
        <p:nvSpPr>
          <p:cNvPr id="802" name="Google Shape;802;g22e55df5c47_1_97"/>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03" name="Google Shape;803;g22e55df5c47_1_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r>
              <a:rPr lang="en-US"/>
              <a:t>47</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22e55df5c47_2_1"/>
          <p:cNvSpPr txBox="1"/>
          <p:nvPr>
            <p:ph type="title"/>
          </p:nvPr>
        </p:nvSpPr>
        <p:spPr>
          <a:xfrm>
            <a:off x="311700" y="0"/>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Breaking down the Dataset</a:t>
            </a:r>
            <a:endParaRPr/>
          </a:p>
        </p:txBody>
      </p:sp>
      <p:sp>
        <p:nvSpPr>
          <p:cNvPr id="102" name="Google Shape;102;g22e55df5c47_2_1"/>
          <p:cNvSpPr txBox="1"/>
          <p:nvPr>
            <p:ph idx="1" type="body"/>
          </p:nvPr>
        </p:nvSpPr>
        <p:spPr>
          <a:xfrm>
            <a:off x="311700" y="935900"/>
            <a:ext cx="7869900" cy="492600"/>
          </a:xfrm>
          <a:prstGeom prst="rect">
            <a:avLst/>
          </a:prstGeom>
          <a:noFill/>
          <a:ln>
            <a:noFill/>
          </a:ln>
        </p:spPr>
        <p:txBody>
          <a:bodyPr anchorCtr="0" anchor="t" bIns="91425" lIns="91425" spcFirstLastPara="1" rIns="91425" wrap="square" tIns="91425">
            <a:normAutofit fontScale="25000" lnSpcReduction="20000"/>
          </a:bodyPr>
          <a:lstStyle/>
          <a:p>
            <a:pPr indent="-311150" lvl="0" marL="457200" rtl="0" algn="l">
              <a:lnSpc>
                <a:spcPct val="115000"/>
              </a:lnSpc>
              <a:spcBef>
                <a:spcPts val="0"/>
              </a:spcBef>
              <a:spcAft>
                <a:spcPts val="0"/>
              </a:spcAft>
              <a:buClr>
                <a:srgbClr val="000000"/>
              </a:buClr>
              <a:buSzPct val="100000"/>
              <a:buFont typeface="Calibri"/>
              <a:buChar char="●"/>
            </a:pPr>
            <a:r>
              <a:rPr lang="en-US" sz="5200">
                <a:solidFill>
                  <a:srgbClr val="000000"/>
                </a:solidFill>
                <a:latin typeface="Calibri"/>
                <a:ea typeface="Calibri"/>
                <a:cs typeface="Calibri"/>
                <a:sym typeface="Calibri"/>
              </a:rPr>
              <a:t>1 timestamp = 1/88.5 seconds = 11.3 milliseconds</a:t>
            </a:r>
            <a:endParaRPr sz="5200">
              <a:solidFill>
                <a:srgbClr val="000000"/>
              </a:solidFill>
              <a:latin typeface="Calibri"/>
              <a:ea typeface="Calibri"/>
              <a:cs typeface="Calibri"/>
              <a:sym typeface="Calibri"/>
            </a:endParaRPr>
          </a:p>
          <a:p>
            <a:pPr indent="-311150" lvl="0" marL="457200" rtl="0" algn="l">
              <a:lnSpc>
                <a:spcPct val="115000"/>
              </a:lnSpc>
              <a:spcBef>
                <a:spcPts val="0"/>
              </a:spcBef>
              <a:spcAft>
                <a:spcPts val="0"/>
              </a:spcAft>
              <a:buClr>
                <a:srgbClr val="000000"/>
              </a:buClr>
              <a:buSzPct val="100000"/>
              <a:buFont typeface="Calibri"/>
              <a:buChar char="●"/>
            </a:pPr>
            <a:r>
              <a:rPr lang="en-US" sz="5200">
                <a:solidFill>
                  <a:srgbClr val="000000"/>
                </a:solidFill>
                <a:latin typeface="Calibri"/>
                <a:ea typeface="Calibri"/>
                <a:cs typeface="Calibri"/>
                <a:sym typeface="Calibri"/>
              </a:rPr>
              <a:t>Action : mouse-click or keystroke</a:t>
            </a:r>
            <a:endParaRPr sz="5200">
              <a:solidFill>
                <a:srgbClr val="000000"/>
              </a:solidFill>
              <a:latin typeface="Calibri"/>
              <a:ea typeface="Calibri"/>
              <a:cs typeface="Calibri"/>
              <a:sym typeface="Calibri"/>
            </a:endParaRPr>
          </a:p>
          <a:p>
            <a:pPr indent="-311150" lvl="0" marL="457200" rtl="0" algn="l">
              <a:lnSpc>
                <a:spcPct val="115000"/>
              </a:lnSpc>
              <a:spcBef>
                <a:spcPts val="0"/>
              </a:spcBef>
              <a:spcAft>
                <a:spcPts val="0"/>
              </a:spcAft>
              <a:buClr>
                <a:srgbClr val="000000"/>
              </a:buClr>
              <a:buSzPct val="100000"/>
              <a:buFont typeface="Calibri"/>
              <a:buChar char="●"/>
            </a:pPr>
            <a:r>
              <a:rPr lang="en-US" sz="5200">
                <a:solidFill>
                  <a:srgbClr val="000000"/>
                </a:solidFill>
                <a:latin typeface="Calibri"/>
                <a:ea typeface="Calibri"/>
                <a:cs typeface="Calibri"/>
                <a:sym typeface="Calibri"/>
              </a:rPr>
              <a:t>Hotkey : a key or combination of keys for quick access (eg. Ctrl + S)</a:t>
            </a:r>
            <a:endParaRPr sz="5200">
              <a:solidFill>
                <a:srgbClr val="000000"/>
              </a:solidFill>
              <a:latin typeface="Calibri"/>
              <a:ea typeface="Calibri"/>
              <a:cs typeface="Calibri"/>
              <a:sym typeface="Calibri"/>
            </a:endParaRPr>
          </a:p>
          <a:p>
            <a:pPr indent="0" lvl="0" marL="0" rtl="0" algn="l">
              <a:lnSpc>
                <a:spcPct val="115000"/>
              </a:lnSpc>
              <a:spcBef>
                <a:spcPts val="0"/>
              </a:spcBef>
              <a:spcAft>
                <a:spcPts val="0"/>
              </a:spcAft>
              <a:buSzPct val="100000"/>
              <a:buNone/>
            </a:pPr>
            <a:r>
              <a:t/>
            </a:r>
            <a:endParaRPr sz="7200">
              <a:solidFill>
                <a:srgbClr val="000000"/>
              </a:solidFill>
              <a:latin typeface="Calibri"/>
              <a:ea typeface="Calibri"/>
              <a:cs typeface="Calibri"/>
              <a:sym typeface="Calibri"/>
            </a:endParaRPr>
          </a:p>
          <a:p>
            <a:pPr indent="0" lvl="0" marL="0" rtl="0" algn="l">
              <a:lnSpc>
                <a:spcPct val="115000"/>
              </a:lnSpc>
              <a:spcBef>
                <a:spcPts val="0"/>
              </a:spcBef>
              <a:spcAft>
                <a:spcPts val="0"/>
              </a:spcAft>
              <a:buSzPct val="100000"/>
              <a:buNone/>
            </a:pPr>
            <a:r>
              <a:t/>
            </a:r>
            <a:endParaRPr sz="7200">
              <a:solidFill>
                <a:srgbClr val="000000"/>
              </a:solidFill>
              <a:latin typeface="Calibri"/>
              <a:ea typeface="Calibri"/>
              <a:cs typeface="Calibri"/>
              <a:sym typeface="Calibri"/>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p:txBody>
      </p:sp>
      <p:graphicFrame>
        <p:nvGraphicFramePr>
          <p:cNvPr id="103" name="Google Shape;103;g22e55df5c47_2_1"/>
          <p:cNvGraphicFramePr/>
          <p:nvPr/>
        </p:nvGraphicFramePr>
        <p:xfrm>
          <a:off x="6968503" y="974000"/>
          <a:ext cx="3000000" cy="3000000"/>
        </p:xfrm>
        <a:graphic>
          <a:graphicData uri="http://schemas.openxmlformats.org/drawingml/2006/table">
            <a:tbl>
              <a:tblPr>
                <a:noFill/>
                <a:tableStyleId>{21DBF398-AD7B-4A18-8C1D-E5E43AADE8AB}</a:tableStyleId>
              </a:tblPr>
              <a:tblGrid>
                <a:gridCol w="1936075"/>
              </a:tblGrid>
              <a:tr h="454500">
                <a:tc>
                  <a:txBody>
                    <a:bodyPr/>
                    <a:lstStyle/>
                    <a:p>
                      <a:pPr indent="0" lvl="0" marL="0" marR="0" rtl="0" algn="ctr">
                        <a:lnSpc>
                          <a:spcPct val="100000"/>
                        </a:lnSpc>
                        <a:spcBef>
                          <a:spcPts val="0"/>
                        </a:spcBef>
                        <a:spcAft>
                          <a:spcPts val="0"/>
                        </a:spcAft>
                        <a:buClr>
                          <a:srgbClr val="000000"/>
                        </a:buClr>
                        <a:buSzPts val="1100"/>
                        <a:buFont typeface="Arial"/>
                        <a:buNone/>
                      </a:pPr>
                      <a:r>
                        <a:rPr b="1" lang="en-US" sz="1100" u="none" cap="none" strike="noStrike">
                          <a:latin typeface="Calibri"/>
                          <a:ea typeface="Calibri"/>
                          <a:cs typeface="Calibri"/>
                          <a:sym typeface="Calibri"/>
                        </a:rPr>
                        <a:t>Variables</a:t>
                      </a:r>
                      <a:endParaRPr b="1" i="0" sz="1100" u="none" cap="none" strike="noStrike">
                        <a:solidFill>
                          <a:srgbClr val="000000"/>
                        </a:solidFill>
                        <a:latin typeface="Calibri"/>
                        <a:ea typeface="Calibri"/>
                        <a:cs typeface="Calibri"/>
                        <a:sym typeface="Calibri"/>
                      </a:endParaRPr>
                    </a:p>
                  </a:txBody>
                  <a:tcPr marT="5750" marB="0" marR="5750" marL="5750" anchor="ctr">
                    <a:solidFill>
                      <a:srgbClr val="FEE0C8"/>
                    </a:solidFill>
                  </a:tcPr>
                </a:tc>
              </a:tr>
              <a:tr h="392100">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SelectByHotkeys</a:t>
                      </a:r>
                      <a:endParaRPr i="0" sz="1100" u="none" cap="none" strike="noStrike">
                        <a:latin typeface="Calibri"/>
                        <a:ea typeface="Calibri"/>
                        <a:cs typeface="Calibri"/>
                        <a:sym typeface="Calibri"/>
                      </a:endParaRPr>
                    </a:p>
                  </a:txBody>
                  <a:tcPr marT="5750" marB="0" marR="5750" marL="5750" anchor="ctr"/>
                </a:tc>
              </a:tr>
              <a:tr h="392100">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AssignToHotkeys</a:t>
                      </a:r>
                      <a:endParaRPr i="0" sz="1100" u="none" cap="none" strike="noStrike">
                        <a:latin typeface="Calibri"/>
                        <a:ea typeface="Calibri"/>
                        <a:cs typeface="Calibri"/>
                        <a:sym typeface="Calibri"/>
                      </a:endParaRPr>
                    </a:p>
                  </a:txBody>
                  <a:tcPr marT="5750" marB="0" marR="5750" marL="5750" anchor="ctr"/>
                </a:tc>
              </a:tr>
              <a:tr h="392100">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UniqueHotkeys</a:t>
                      </a:r>
                      <a:endParaRPr i="0" sz="1100" u="none" cap="none" strike="noStrike">
                        <a:latin typeface="Calibri"/>
                        <a:ea typeface="Calibri"/>
                        <a:cs typeface="Calibri"/>
                        <a:sym typeface="Calibri"/>
                      </a:endParaRPr>
                    </a:p>
                  </a:txBody>
                  <a:tcPr marT="5750" marB="0" marR="5750" marL="5750" anchor="ctr"/>
                </a:tc>
              </a:tr>
              <a:tr h="392100">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MinimapAttacks</a:t>
                      </a:r>
                      <a:endParaRPr i="0" sz="1100" u="none" cap="none" strike="noStrike">
                        <a:latin typeface="Calibri"/>
                        <a:ea typeface="Calibri"/>
                        <a:cs typeface="Calibri"/>
                        <a:sym typeface="Calibri"/>
                      </a:endParaRPr>
                    </a:p>
                  </a:txBody>
                  <a:tcPr marT="5750" marB="0" marR="5750" marL="5750" anchor="ctr"/>
                </a:tc>
              </a:tr>
              <a:tr h="429100">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No. of actions per time stamp</a:t>
                      </a:r>
                      <a:endParaRPr i="0" sz="1100" u="none" cap="none" strike="noStrike">
                        <a:latin typeface="Calibri"/>
                        <a:ea typeface="Calibri"/>
                        <a:cs typeface="Calibri"/>
                        <a:sym typeface="Calibri"/>
                      </a:endParaRPr>
                    </a:p>
                  </a:txBody>
                  <a:tcPr marT="5750" marB="0" marR="5750" marL="5750" anchor="ctr"/>
                </a:tc>
              </a:tr>
              <a:tr h="392100">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UniqueUnitsMade</a:t>
                      </a:r>
                      <a:endParaRPr i="0" sz="1100" u="none" cap="none" strike="noStrike">
                        <a:latin typeface="Calibri"/>
                        <a:ea typeface="Calibri"/>
                        <a:cs typeface="Calibri"/>
                        <a:sym typeface="Calibri"/>
                      </a:endParaRPr>
                    </a:p>
                  </a:txBody>
                  <a:tcPr marT="5750" marB="0" marR="5750" marL="5750" anchor="ctr"/>
                </a:tc>
              </a:tr>
              <a:tr h="587525">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ActionLatency</a:t>
                      </a:r>
                      <a:endParaRPr sz="1700" u="none" cap="none" strike="noStrike"/>
                    </a:p>
                  </a:txBody>
                  <a:tcPr marT="5750" marB="0" marR="5750" marL="5750" anchor="ctr"/>
                </a:tc>
              </a:tr>
              <a:tr h="392100">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GapBetweenPACs</a:t>
                      </a:r>
                      <a:endParaRPr b="0" i="0" sz="1100" u="none" cap="none" strike="noStrike">
                        <a:latin typeface="Calibri"/>
                        <a:ea typeface="Calibri"/>
                        <a:cs typeface="Calibri"/>
                        <a:sym typeface="Calibri"/>
                      </a:endParaRPr>
                    </a:p>
                  </a:txBody>
                  <a:tcPr marT="5750" marB="0" marR="5750" marL="5750" anchor="ctr"/>
                </a:tc>
              </a:tr>
            </a:tbl>
          </a:graphicData>
        </a:graphic>
      </p:graphicFrame>
      <p:pic>
        <p:nvPicPr>
          <p:cNvPr id="104" name="Google Shape;104;g22e55df5c47_2_1"/>
          <p:cNvPicPr preferRelativeResize="0"/>
          <p:nvPr/>
        </p:nvPicPr>
        <p:blipFill rotWithShape="1">
          <a:blip r:embed="rId3">
            <a:alphaModFix/>
          </a:blip>
          <a:srcRect b="0" l="0" r="0" t="0"/>
          <a:stretch/>
        </p:blipFill>
        <p:spPr>
          <a:xfrm>
            <a:off x="401444" y="1820588"/>
            <a:ext cx="5351229" cy="2953724"/>
          </a:xfrm>
          <a:prstGeom prst="rect">
            <a:avLst/>
          </a:prstGeom>
          <a:noFill/>
          <a:ln cap="sq" cmpd="sng" w="38100">
            <a:solidFill>
              <a:schemeClr val="accent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05" name="Google Shape;105;g22e55df5c47_2_1"/>
          <p:cNvSpPr txBox="1"/>
          <p:nvPr/>
        </p:nvSpPr>
        <p:spPr>
          <a:xfrm>
            <a:off x="4885675" y="3005063"/>
            <a:ext cx="867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Units</a:t>
            </a:r>
            <a:endParaRPr b="1" i="0" sz="1400" u="none" cap="none" strike="noStrike">
              <a:solidFill>
                <a:schemeClr val="lt1"/>
              </a:solidFill>
              <a:latin typeface="Open Sans"/>
              <a:ea typeface="Open Sans"/>
              <a:cs typeface="Open Sans"/>
              <a:sym typeface="Open Sans"/>
            </a:endParaRPr>
          </a:p>
        </p:txBody>
      </p:sp>
      <p:cxnSp>
        <p:nvCxnSpPr>
          <p:cNvPr id="106" name="Google Shape;106;g22e55df5c47_2_1"/>
          <p:cNvCxnSpPr>
            <a:stCxn id="107" idx="2"/>
          </p:cNvCxnSpPr>
          <p:nvPr/>
        </p:nvCxnSpPr>
        <p:spPr>
          <a:xfrm>
            <a:off x="1978013" y="3072513"/>
            <a:ext cx="429900" cy="942900"/>
          </a:xfrm>
          <a:prstGeom prst="straightConnector1">
            <a:avLst/>
          </a:prstGeom>
          <a:noFill/>
          <a:ln cap="flat" cmpd="sng" w="19050">
            <a:solidFill>
              <a:srgbClr val="FF0000"/>
            </a:solidFill>
            <a:prstDash val="solid"/>
            <a:round/>
            <a:headEnd len="sm" w="sm" type="none"/>
            <a:tailEnd len="med" w="med" type="triangle"/>
          </a:ln>
        </p:spPr>
      </p:cxnSp>
      <p:sp>
        <p:nvSpPr>
          <p:cNvPr id="107" name="Google Shape;107;g22e55df5c47_2_1"/>
          <p:cNvSpPr txBox="1"/>
          <p:nvPr/>
        </p:nvSpPr>
        <p:spPr>
          <a:xfrm>
            <a:off x="1391213" y="2579913"/>
            <a:ext cx="117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Hotkeys</a:t>
            </a:r>
            <a:endParaRPr b="1" i="0" sz="1400" u="none" cap="none" strike="noStrike">
              <a:solidFill>
                <a:schemeClr val="lt1"/>
              </a:solidFill>
              <a:latin typeface="Open Sans"/>
              <a:ea typeface="Open Sans"/>
              <a:cs typeface="Open Sans"/>
              <a:sym typeface="Open Sans"/>
            </a:endParaRPr>
          </a:p>
        </p:txBody>
      </p:sp>
      <p:cxnSp>
        <p:nvCxnSpPr>
          <p:cNvPr id="108" name="Google Shape;108;g22e55df5c47_2_1"/>
          <p:cNvCxnSpPr>
            <a:stCxn id="109" idx="2"/>
          </p:cNvCxnSpPr>
          <p:nvPr/>
        </p:nvCxnSpPr>
        <p:spPr>
          <a:xfrm flipH="1">
            <a:off x="996988" y="3367163"/>
            <a:ext cx="60000" cy="667800"/>
          </a:xfrm>
          <a:prstGeom prst="straightConnector1">
            <a:avLst/>
          </a:prstGeom>
          <a:noFill/>
          <a:ln cap="flat" cmpd="sng" w="19050">
            <a:solidFill>
              <a:srgbClr val="FF0000"/>
            </a:solidFill>
            <a:prstDash val="solid"/>
            <a:round/>
            <a:headEnd len="sm" w="sm" type="none"/>
            <a:tailEnd len="med" w="med" type="triangle"/>
          </a:ln>
        </p:spPr>
      </p:cxnSp>
      <p:sp>
        <p:nvSpPr>
          <p:cNvPr id="109" name="Google Shape;109;g22e55df5c47_2_1"/>
          <p:cNvSpPr txBox="1"/>
          <p:nvPr/>
        </p:nvSpPr>
        <p:spPr>
          <a:xfrm>
            <a:off x="470188" y="2874563"/>
            <a:ext cx="117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Minimap</a:t>
            </a:r>
            <a:endParaRPr b="1" i="0" sz="1400" u="none" cap="none" strike="noStrike">
              <a:solidFill>
                <a:schemeClr val="lt1"/>
              </a:solidFill>
              <a:latin typeface="Open Sans"/>
              <a:ea typeface="Open Sans"/>
              <a:cs typeface="Open Sans"/>
              <a:sym typeface="Open Sans"/>
            </a:endParaRPr>
          </a:p>
        </p:txBody>
      </p:sp>
      <p:cxnSp>
        <p:nvCxnSpPr>
          <p:cNvPr id="110" name="Google Shape;110;g22e55df5c47_2_1"/>
          <p:cNvCxnSpPr/>
          <p:nvPr/>
        </p:nvCxnSpPr>
        <p:spPr>
          <a:xfrm flipH="1">
            <a:off x="5129125" y="3367175"/>
            <a:ext cx="154500" cy="700500"/>
          </a:xfrm>
          <a:prstGeom prst="straightConnector1">
            <a:avLst/>
          </a:prstGeom>
          <a:noFill/>
          <a:ln cap="flat" cmpd="sng" w="19050">
            <a:solidFill>
              <a:srgbClr val="FF0000"/>
            </a:solidFill>
            <a:prstDash val="solid"/>
            <a:round/>
            <a:headEnd len="sm" w="sm" type="none"/>
            <a:tailEnd len="med" w="med" type="triangle"/>
          </a:ln>
        </p:spPr>
      </p:cxnSp>
      <p:sp>
        <p:nvSpPr>
          <p:cNvPr id="111" name="Google Shape;111;g22e55df5c47_2_1"/>
          <p:cNvSpPr/>
          <p:nvPr/>
        </p:nvSpPr>
        <p:spPr>
          <a:xfrm>
            <a:off x="0" y="8178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2" name="Google Shape;112;g22e55df5c47_2_1"/>
          <p:cNvSpPr txBox="1"/>
          <p:nvPr>
            <p:ph idx="12" type="sldNum"/>
          </p:nvPr>
        </p:nvSpPr>
        <p:spPr>
          <a:xfrm>
            <a:off x="8644233" y="46324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113" name="Google Shape;113;g22e55df5c47_2_1"/>
          <p:cNvPicPr preferRelativeResize="0"/>
          <p:nvPr/>
        </p:nvPicPr>
        <p:blipFill rotWithShape="1">
          <a:blip r:embed="rId4">
            <a:alphaModFix/>
          </a:blip>
          <a:srcRect b="0" l="0" r="0" t="0"/>
          <a:stretch/>
        </p:blipFill>
        <p:spPr>
          <a:xfrm>
            <a:off x="6542674" y="1428500"/>
            <a:ext cx="331737" cy="331737"/>
          </a:xfrm>
          <a:prstGeom prst="rect">
            <a:avLst/>
          </a:prstGeom>
          <a:noFill/>
          <a:ln>
            <a:noFill/>
          </a:ln>
        </p:spPr>
      </p:pic>
      <p:pic>
        <p:nvPicPr>
          <p:cNvPr id="114" name="Google Shape;114;g22e55df5c47_2_1"/>
          <p:cNvPicPr preferRelativeResize="0"/>
          <p:nvPr/>
        </p:nvPicPr>
        <p:blipFill rotWithShape="1">
          <a:blip r:embed="rId4">
            <a:alphaModFix/>
          </a:blip>
          <a:srcRect b="0" l="0" r="0" t="0"/>
          <a:stretch/>
        </p:blipFill>
        <p:spPr>
          <a:xfrm>
            <a:off x="6542674" y="1820600"/>
            <a:ext cx="331737" cy="331737"/>
          </a:xfrm>
          <a:prstGeom prst="rect">
            <a:avLst/>
          </a:prstGeom>
          <a:noFill/>
          <a:ln>
            <a:noFill/>
          </a:ln>
        </p:spPr>
      </p:pic>
      <p:pic>
        <p:nvPicPr>
          <p:cNvPr id="115" name="Google Shape;115;g22e55df5c47_2_1"/>
          <p:cNvPicPr preferRelativeResize="0"/>
          <p:nvPr/>
        </p:nvPicPr>
        <p:blipFill rotWithShape="1">
          <a:blip r:embed="rId4">
            <a:alphaModFix/>
          </a:blip>
          <a:srcRect b="0" l="0" r="0" t="0"/>
          <a:stretch/>
        </p:blipFill>
        <p:spPr>
          <a:xfrm>
            <a:off x="6542674" y="2212700"/>
            <a:ext cx="331737" cy="331737"/>
          </a:xfrm>
          <a:prstGeom prst="rect">
            <a:avLst/>
          </a:prstGeom>
          <a:noFill/>
          <a:ln>
            <a:noFill/>
          </a:ln>
        </p:spPr>
      </p:pic>
      <p:pic>
        <p:nvPicPr>
          <p:cNvPr id="116" name="Google Shape;116;g22e55df5c47_2_1"/>
          <p:cNvPicPr preferRelativeResize="0"/>
          <p:nvPr/>
        </p:nvPicPr>
        <p:blipFill rotWithShape="1">
          <a:blip r:embed="rId4">
            <a:alphaModFix/>
          </a:blip>
          <a:srcRect b="0" l="0" r="0" t="0"/>
          <a:stretch/>
        </p:blipFill>
        <p:spPr>
          <a:xfrm>
            <a:off x="6542674" y="2575988"/>
            <a:ext cx="331737" cy="331737"/>
          </a:xfrm>
          <a:prstGeom prst="rect">
            <a:avLst/>
          </a:prstGeom>
          <a:noFill/>
          <a:ln>
            <a:noFill/>
          </a:ln>
        </p:spPr>
      </p:pic>
      <p:pic>
        <p:nvPicPr>
          <p:cNvPr id="117" name="Google Shape;117;g22e55df5c47_2_1"/>
          <p:cNvPicPr preferRelativeResize="0"/>
          <p:nvPr/>
        </p:nvPicPr>
        <p:blipFill rotWithShape="1">
          <a:blip r:embed="rId4">
            <a:alphaModFix/>
          </a:blip>
          <a:srcRect b="0" l="0" r="0" t="0"/>
          <a:stretch/>
        </p:blipFill>
        <p:spPr>
          <a:xfrm>
            <a:off x="6542674" y="2996900"/>
            <a:ext cx="331737" cy="331737"/>
          </a:xfrm>
          <a:prstGeom prst="rect">
            <a:avLst/>
          </a:prstGeom>
          <a:noFill/>
          <a:ln>
            <a:noFill/>
          </a:ln>
        </p:spPr>
      </p:pic>
      <p:pic>
        <p:nvPicPr>
          <p:cNvPr id="118" name="Google Shape;118;g22e55df5c47_2_1"/>
          <p:cNvPicPr preferRelativeResize="0"/>
          <p:nvPr/>
        </p:nvPicPr>
        <p:blipFill rotWithShape="1">
          <a:blip r:embed="rId4">
            <a:alphaModFix/>
          </a:blip>
          <a:srcRect b="0" l="0" r="0" t="0"/>
          <a:stretch/>
        </p:blipFill>
        <p:spPr>
          <a:xfrm>
            <a:off x="6542674" y="3417800"/>
            <a:ext cx="331737" cy="3317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22e55df5c47_2_1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124" name="Google Shape;124;g22e55df5c47_2_183"/>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Breaking down the Dataset (Contd.)</a:t>
            </a:r>
            <a:endParaRPr/>
          </a:p>
        </p:txBody>
      </p:sp>
      <p:sp>
        <p:nvSpPr>
          <p:cNvPr id="125" name="Google Shape;125;g22e55df5c47_2_183"/>
          <p:cNvSpPr txBox="1"/>
          <p:nvPr>
            <p:ph idx="1" type="body"/>
          </p:nvPr>
        </p:nvSpPr>
        <p:spPr>
          <a:xfrm>
            <a:off x="-422895" y="2875072"/>
            <a:ext cx="8520600" cy="1135639"/>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en-US" sz="4000">
                <a:solidFill>
                  <a:srgbClr val="000000"/>
                </a:solidFill>
                <a:latin typeface="Calibri"/>
                <a:ea typeface="Calibri"/>
                <a:cs typeface="Calibri"/>
                <a:sym typeface="Calibri"/>
              </a:rPr>
              <a:t>star    craf    ttwo    team    thre</a:t>
            </a:r>
            <a:r>
              <a:rPr b="1" i="1" lang="en-US" sz="4000">
                <a:solidFill>
                  <a:srgbClr val="000000"/>
                </a:solidFill>
                <a:latin typeface="Calibri"/>
                <a:ea typeface="Calibri"/>
                <a:cs typeface="Calibri"/>
                <a:sym typeface="Calibri"/>
              </a:rPr>
              <a:t>   </a:t>
            </a:r>
            <a:endParaRPr b="1" i="1" sz="4000">
              <a:solidFill>
                <a:srgbClr val="000000"/>
              </a:solidFill>
              <a:latin typeface="Calibri"/>
              <a:ea typeface="Calibri"/>
              <a:cs typeface="Calibri"/>
              <a:sym typeface="Calibri"/>
            </a:endParaRPr>
          </a:p>
        </p:txBody>
      </p:sp>
      <p:sp>
        <p:nvSpPr>
          <p:cNvPr id="126" name="Google Shape;126;g22e55df5c47_2_183"/>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7" name="Google Shape;127;g22e55df5c47_2_183"/>
          <p:cNvSpPr txBox="1"/>
          <p:nvPr/>
        </p:nvSpPr>
        <p:spPr>
          <a:xfrm>
            <a:off x="706932" y="3538897"/>
            <a:ext cx="60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PAC 1</a:t>
            </a:r>
            <a:endParaRPr b="0" i="0" sz="1400" u="none" cap="none" strike="noStrike">
              <a:solidFill>
                <a:srgbClr val="000000"/>
              </a:solidFill>
              <a:latin typeface="Calibri"/>
              <a:ea typeface="Calibri"/>
              <a:cs typeface="Calibri"/>
              <a:sym typeface="Calibri"/>
            </a:endParaRPr>
          </a:p>
        </p:txBody>
      </p:sp>
      <p:sp>
        <p:nvSpPr>
          <p:cNvPr id="128" name="Google Shape;128;g22e55df5c47_2_183"/>
          <p:cNvSpPr/>
          <p:nvPr/>
        </p:nvSpPr>
        <p:spPr>
          <a:xfrm>
            <a:off x="7433142" y="3212582"/>
            <a:ext cx="351300" cy="10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g22e55df5c47_2_183"/>
          <p:cNvSpPr/>
          <p:nvPr/>
        </p:nvSpPr>
        <p:spPr>
          <a:xfrm>
            <a:off x="7440617" y="3481732"/>
            <a:ext cx="329100" cy="171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g22e55df5c47_2_183"/>
          <p:cNvSpPr txBox="1"/>
          <p:nvPr/>
        </p:nvSpPr>
        <p:spPr>
          <a:xfrm>
            <a:off x="7775719" y="3104192"/>
            <a:ext cx="2377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Action Latency</a:t>
            </a:r>
            <a:endParaRPr b="0" i="0" sz="1000" u="none" cap="none" strike="noStrike">
              <a:solidFill>
                <a:srgbClr val="000000"/>
              </a:solidFill>
              <a:latin typeface="Calibri"/>
              <a:ea typeface="Calibri"/>
              <a:cs typeface="Calibri"/>
              <a:sym typeface="Calibri"/>
            </a:endParaRPr>
          </a:p>
        </p:txBody>
      </p:sp>
      <p:sp>
        <p:nvSpPr>
          <p:cNvPr id="131" name="Google Shape;131;g22e55df5c47_2_183"/>
          <p:cNvSpPr txBox="1"/>
          <p:nvPr/>
        </p:nvSpPr>
        <p:spPr>
          <a:xfrm>
            <a:off x="7775719" y="3426246"/>
            <a:ext cx="2377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GAPBetweenPACs</a:t>
            </a:r>
            <a:endParaRPr b="0" i="0" sz="1000" u="none" cap="none" strike="noStrike">
              <a:solidFill>
                <a:srgbClr val="000000"/>
              </a:solidFill>
              <a:latin typeface="Calibri"/>
              <a:ea typeface="Calibri"/>
              <a:cs typeface="Calibri"/>
              <a:sym typeface="Calibri"/>
            </a:endParaRPr>
          </a:p>
        </p:txBody>
      </p:sp>
      <p:grpSp>
        <p:nvGrpSpPr>
          <p:cNvPr id="132" name="Google Shape;132;g22e55df5c47_2_183"/>
          <p:cNvGrpSpPr/>
          <p:nvPr/>
        </p:nvGrpSpPr>
        <p:grpSpPr>
          <a:xfrm>
            <a:off x="1473927" y="3209785"/>
            <a:ext cx="4626953" cy="329100"/>
            <a:chOff x="2390208" y="3092697"/>
            <a:chExt cx="4626953" cy="329100"/>
          </a:xfrm>
        </p:grpSpPr>
        <p:sp>
          <p:nvSpPr>
            <p:cNvPr id="133" name="Google Shape;133;g22e55df5c47_2_183"/>
            <p:cNvSpPr/>
            <p:nvPr/>
          </p:nvSpPr>
          <p:spPr>
            <a:xfrm>
              <a:off x="2390208" y="3092697"/>
              <a:ext cx="224400" cy="329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g22e55df5c47_2_183"/>
            <p:cNvSpPr/>
            <p:nvPr/>
          </p:nvSpPr>
          <p:spPr>
            <a:xfrm>
              <a:off x="2621958" y="3092697"/>
              <a:ext cx="134700" cy="32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22e55df5c47_2_183"/>
            <p:cNvSpPr/>
            <p:nvPr/>
          </p:nvSpPr>
          <p:spPr>
            <a:xfrm>
              <a:off x="3645010" y="3092697"/>
              <a:ext cx="224400" cy="329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22e55df5c47_2_183"/>
            <p:cNvSpPr/>
            <p:nvPr/>
          </p:nvSpPr>
          <p:spPr>
            <a:xfrm>
              <a:off x="3876760" y="3092697"/>
              <a:ext cx="134700" cy="32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22e55df5c47_2_183"/>
            <p:cNvSpPr/>
            <p:nvPr/>
          </p:nvSpPr>
          <p:spPr>
            <a:xfrm>
              <a:off x="5106723" y="3092697"/>
              <a:ext cx="224400" cy="329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g22e55df5c47_2_183"/>
            <p:cNvSpPr/>
            <p:nvPr/>
          </p:nvSpPr>
          <p:spPr>
            <a:xfrm>
              <a:off x="5338473" y="3092697"/>
              <a:ext cx="134700" cy="32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g22e55df5c47_2_183"/>
            <p:cNvSpPr/>
            <p:nvPr/>
          </p:nvSpPr>
          <p:spPr>
            <a:xfrm>
              <a:off x="6650711" y="3092697"/>
              <a:ext cx="224400" cy="329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g22e55df5c47_2_183"/>
            <p:cNvSpPr/>
            <p:nvPr/>
          </p:nvSpPr>
          <p:spPr>
            <a:xfrm>
              <a:off x="6882461" y="3092697"/>
              <a:ext cx="134700" cy="32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1" name="Google Shape;141;g22e55df5c47_2_183"/>
          <p:cNvCxnSpPr/>
          <p:nvPr/>
        </p:nvCxnSpPr>
        <p:spPr>
          <a:xfrm>
            <a:off x="706932" y="3586597"/>
            <a:ext cx="699300" cy="0"/>
          </a:xfrm>
          <a:prstGeom prst="straightConnector1">
            <a:avLst/>
          </a:prstGeom>
          <a:noFill/>
          <a:ln cap="flat" cmpd="sng" w="28575">
            <a:solidFill>
              <a:srgbClr val="B02C20"/>
            </a:solidFill>
            <a:prstDash val="solid"/>
            <a:round/>
            <a:headEnd len="sm" w="sm" type="none"/>
            <a:tailEnd len="sm" w="sm" type="none"/>
          </a:ln>
        </p:spPr>
      </p:cxnSp>
      <p:cxnSp>
        <p:nvCxnSpPr>
          <p:cNvPr id="142" name="Google Shape;142;g22e55df5c47_2_183"/>
          <p:cNvCxnSpPr/>
          <p:nvPr/>
        </p:nvCxnSpPr>
        <p:spPr>
          <a:xfrm>
            <a:off x="1860075" y="3586597"/>
            <a:ext cx="687600" cy="0"/>
          </a:xfrm>
          <a:prstGeom prst="straightConnector1">
            <a:avLst/>
          </a:prstGeom>
          <a:noFill/>
          <a:ln cap="flat" cmpd="sng" w="28575">
            <a:solidFill>
              <a:srgbClr val="B02C20"/>
            </a:solidFill>
            <a:prstDash val="solid"/>
            <a:round/>
            <a:headEnd len="sm" w="sm" type="none"/>
            <a:tailEnd len="sm" w="sm" type="none"/>
          </a:ln>
        </p:spPr>
      </p:cxnSp>
      <p:cxnSp>
        <p:nvCxnSpPr>
          <p:cNvPr id="143" name="Google Shape;143;g22e55df5c47_2_183"/>
          <p:cNvCxnSpPr/>
          <p:nvPr/>
        </p:nvCxnSpPr>
        <p:spPr>
          <a:xfrm>
            <a:off x="3129200" y="3586597"/>
            <a:ext cx="844800" cy="0"/>
          </a:xfrm>
          <a:prstGeom prst="straightConnector1">
            <a:avLst/>
          </a:prstGeom>
          <a:noFill/>
          <a:ln cap="flat" cmpd="sng" w="28575">
            <a:solidFill>
              <a:srgbClr val="B02C20"/>
            </a:solidFill>
            <a:prstDash val="solid"/>
            <a:round/>
            <a:headEnd len="sm" w="sm" type="none"/>
            <a:tailEnd len="sm" w="sm" type="none"/>
          </a:ln>
        </p:spPr>
      </p:cxnSp>
      <p:cxnSp>
        <p:nvCxnSpPr>
          <p:cNvPr id="144" name="Google Shape;144;g22e55df5c47_2_183"/>
          <p:cNvCxnSpPr/>
          <p:nvPr/>
        </p:nvCxnSpPr>
        <p:spPr>
          <a:xfrm>
            <a:off x="4585800" y="3586597"/>
            <a:ext cx="945000" cy="0"/>
          </a:xfrm>
          <a:prstGeom prst="straightConnector1">
            <a:avLst/>
          </a:prstGeom>
          <a:noFill/>
          <a:ln cap="flat" cmpd="sng" w="28575">
            <a:solidFill>
              <a:srgbClr val="B02C20"/>
            </a:solidFill>
            <a:prstDash val="solid"/>
            <a:round/>
            <a:headEnd len="sm" w="sm" type="none"/>
            <a:tailEnd len="sm" w="sm" type="none"/>
          </a:ln>
        </p:spPr>
      </p:cxnSp>
      <p:cxnSp>
        <p:nvCxnSpPr>
          <p:cNvPr id="145" name="Google Shape;145;g22e55df5c47_2_183"/>
          <p:cNvCxnSpPr/>
          <p:nvPr/>
        </p:nvCxnSpPr>
        <p:spPr>
          <a:xfrm>
            <a:off x="6058725" y="3586597"/>
            <a:ext cx="874200" cy="0"/>
          </a:xfrm>
          <a:prstGeom prst="straightConnector1">
            <a:avLst/>
          </a:prstGeom>
          <a:noFill/>
          <a:ln cap="flat" cmpd="sng" w="28575">
            <a:solidFill>
              <a:srgbClr val="B02C20"/>
            </a:solidFill>
            <a:prstDash val="solid"/>
            <a:round/>
            <a:headEnd len="sm" w="sm" type="none"/>
            <a:tailEnd len="sm" w="sm" type="none"/>
          </a:ln>
        </p:spPr>
      </p:cxnSp>
      <p:sp>
        <p:nvSpPr>
          <p:cNvPr id="146" name="Google Shape;146;g22e55df5c47_2_183"/>
          <p:cNvSpPr txBox="1"/>
          <p:nvPr/>
        </p:nvSpPr>
        <p:spPr>
          <a:xfrm>
            <a:off x="1876265" y="3538885"/>
            <a:ext cx="60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PAC 2</a:t>
            </a:r>
            <a:endParaRPr b="0" i="0" sz="1400" u="none" cap="none" strike="noStrike">
              <a:solidFill>
                <a:srgbClr val="000000"/>
              </a:solidFill>
              <a:latin typeface="Calibri"/>
              <a:ea typeface="Calibri"/>
              <a:cs typeface="Calibri"/>
              <a:sym typeface="Calibri"/>
            </a:endParaRPr>
          </a:p>
        </p:txBody>
      </p:sp>
      <p:sp>
        <p:nvSpPr>
          <p:cNvPr id="147" name="Google Shape;147;g22e55df5c47_2_183"/>
          <p:cNvSpPr txBox="1"/>
          <p:nvPr/>
        </p:nvSpPr>
        <p:spPr>
          <a:xfrm>
            <a:off x="3167445" y="3538885"/>
            <a:ext cx="60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PAC 3</a:t>
            </a:r>
            <a:endParaRPr b="0" i="0" sz="1400" u="none" cap="none" strike="noStrike">
              <a:solidFill>
                <a:srgbClr val="000000"/>
              </a:solidFill>
              <a:latin typeface="Calibri"/>
              <a:ea typeface="Calibri"/>
              <a:cs typeface="Calibri"/>
              <a:sym typeface="Calibri"/>
            </a:endParaRPr>
          </a:p>
        </p:txBody>
      </p:sp>
      <p:sp>
        <p:nvSpPr>
          <p:cNvPr id="148" name="Google Shape;148;g22e55df5c47_2_183"/>
          <p:cNvSpPr txBox="1"/>
          <p:nvPr/>
        </p:nvSpPr>
        <p:spPr>
          <a:xfrm>
            <a:off x="4746733" y="3538885"/>
            <a:ext cx="60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PAC 4</a:t>
            </a:r>
            <a:endParaRPr b="0" i="0" sz="1400" u="none" cap="none" strike="noStrike">
              <a:solidFill>
                <a:srgbClr val="000000"/>
              </a:solidFill>
              <a:latin typeface="Calibri"/>
              <a:ea typeface="Calibri"/>
              <a:cs typeface="Calibri"/>
              <a:sym typeface="Calibri"/>
            </a:endParaRPr>
          </a:p>
        </p:txBody>
      </p:sp>
      <p:sp>
        <p:nvSpPr>
          <p:cNvPr id="149" name="Google Shape;149;g22e55df5c47_2_183"/>
          <p:cNvSpPr txBox="1"/>
          <p:nvPr/>
        </p:nvSpPr>
        <p:spPr>
          <a:xfrm>
            <a:off x="6216358" y="3538885"/>
            <a:ext cx="60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PAC 5</a:t>
            </a:r>
            <a:endParaRPr b="0" i="0" sz="1400" u="none" cap="none" strike="noStrike">
              <a:solidFill>
                <a:srgbClr val="000000"/>
              </a:solidFill>
              <a:latin typeface="Calibri"/>
              <a:ea typeface="Calibri"/>
              <a:cs typeface="Calibri"/>
              <a:sym typeface="Calibri"/>
            </a:endParaRPr>
          </a:p>
        </p:txBody>
      </p:sp>
      <p:graphicFrame>
        <p:nvGraphicFramePr>
          <p:cNvPr id="150" name="Google Shape;150;g22e55df5c47_2_183"/>
          <p:cNvGraphicFramePr/>
          <p:nvPr/>
        </p:nvGraphicFramePr>
        <p:xfrm>
          <a:off x="6878959" y="907160"/>
          <a:ext cx="3000000" cy="3000000"/>
        </p:xfrm>
        <a:graphic>
          <a:graphicData uri="http://schemas.openxmlformats.org/drawingml/2006/table">
            <a:tbl>
              <a:tblPr>
                <a:noFill/>
                <a:tableStyleId>{21DBF398-AD7B-4A18-8C1D-E5E43AADE8AB}</a:tableStyleId>
              </a:tblPr>
              <a:tblGrid>
                <a:gridCol w="1936075"/>
              </a:tblGrid>
              <a:tr h="454500">
                <a:tc>
                  <a:txBody>
                    <a:bodyPr/>
                    <a:lstStyle/>
                    <a:p>
                      <a:pPr indent="0" lvl="0" marL="0" marR="0" rtl="0" algn="ctr">
                        <a:lnSpc>
                          <a:spcPct val="100000"/>
                        </a:lnSpc>
                        <a:spcBef>
                          <a:spcPts val="0"/>
                        </a:spcBef>
                        <a:spcAft>
                          <a:spcPts val="0"/>
                        </a:spcAft>
                        <a:buClr>
                          <a:srgbClr val="000000"/>
                        </a:buClr>
                        <a:buSzPts val="1100"/>
                        <a:buFont typeface="Arial"/>
                        <a:buNone/>
                      </a:pPr>
                      <a:r>
                        <a:rPr b="1" lang="en-US" sz="1100" u="none" cap="none" strike="noStrike">
                          <a:latin typeface="Calibri"/>
                          <a:ea typeface="Calibri"/>
                          <a:cs typeface="Calibri"/>
                          <a:sym typeface="Calibri"/>
                        </a:rPr>
                        <a:t>Variables</a:t>
                      </a:r>
                      <a:endParaRPr b="1" i="0" sz="1100" u="none" cap="none" strike="noStrike">
                        <a:solidFill>
                          <a:srgbClr val="000000"/>
                        </a:solidFill>
                        <a:latin typeface="Calibri"/>
                        <a:ea typeface="Calibri"/>
                        <a:cs typeface="Calibri"/>
                        <a:sym typeface="Calibri"/>
                      </a:endParaRPr>
                    </a:p>
                  </a:txBody>
                  <a:tcPr marT="5750" marB="0" marR="5750" marL="5750" anchor="ctr">
                    <a:solidFill>
                      <a:srgbClr val="FEE0C8"/>
                    </a:solidFill>
                  </a:tcPr>
                </a:tc>
              </a:tr>
              <a:tr h="390275">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ActionLatency</a:t>
                      </a:r>
                      <a:endParaRPr sz="1700" u="none" cap="none" strike="noStrike"/>
                    </a:p>
                  </a:txBody>
                  <a:tcPr marT="5750" marB="0" marR="5750" marL="5750" anchor="ctr"/>
                </a:tc>
              </a:tr>
              <a:tr h="392100">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GapBetweenPACs</a:t>
                      </a:r>
                      <a:endParaRPr i="0" sz="1100" u="none" cap="none" strike="noStrike">
                        <a:latin typeface="Calibri"/>
                        <a:ea typeface="Calibri"/>
                        <a:cs typeface="Calibri"/>
                        <a:sym typeface="Calibri"/>
                      </a:endParaRPr>
                    </a:p>
                  </a:txBody>
                  <a:tcPr marT="5750" marB="0" marR="5750" marL="5750" anchor="ctr"/>
                </a:tc>
              </a:tr>
            </a:tbl>
          </a:graphicData>
        </a:graphic>
      </p:graphicFrame>
      <p:pic>
        <p:nvPicPr>
          <p:cNvPr id="151" name="Google Shape;151;g22e55df5c47_2_183"/>
          <p:cNvPicPr preferRelativeResize="0"/>
          <p:nvPr/>
        </p:nvPicPr>
        <p:blipFill rotWithShape="1">
          <a:blip r:embed="rId3">
            <a:alphaModFix/>
          </a:blip>
          <a:srcRect b="0" l="0" r="0" t="0"/>
          <a:stretch/>
        </p:blipFill>
        <p:spPr>
          <a:xfrm>
            <a:off x="6438180" y="1420210"/>
            <a:ext cx="331737" cy="331737"/>
          </a:xfrm>
          <a:prstGeom prst="rect">
            <a:avLst/>
          </a:prstGeom>
          <a:noFill/>
          <a:ln>
            <a:noFill/>
          </a:ln>
        </p:spPr>
      </p:pic>
      <p:pic>
        <p:nvPicPr>
          <p:cNvPr id="152" name="Google Shape;152;g22e55df5c47_2_183"/>
          <p:cNvPicPr preferRelativeResize="0"/>
          <p:nvPr/>
        </p:nvPicPr>
        <p:blipFill rotWithShape="1">
          <a:blip r:embed="rId3">
            <a:alphaModFix/>
          </a:blip>
          <a:srcRect b="0" l="0" r="0" t="0"/>
          <a:stretch/>
        </p:blipFill>
        <p:spPr>
          <a:xfrm>
            <a:off x="6438180" y="1812310"/>
            <a:ext cx="331737" cy="331737"/>
          </a:xfrm>
          <a:prstGeom prst="rect">
            <a:avLst/>
          </a:prstGeom>
          <a:noFill/>
          <a:ln>
            <a:noFill/>
          </a:ln>
        </p:spPr>
      </p:pic>
      <p:sp>
        <p:nvSpPr>
          <p:cNvPr id="153" name="Google Shape;153;g22e55df5c47_2_183"/>
          <p:cNvSpPr txBox="1"/>
          <p:nvPr/>
        </p:nvSpPr>
        <p:spPr>
          <a:xfrm>
            <a:off x="-2121997" y="1430703"/>
            <a:ext cx="6646837" cy="507831"/>
          </a:xfrm>
          <a:prstGeom prst="rect">
            <a:avLst/>
          </a:prstGeom>
          <a:noFill/>
          <a:ln>
            <a:noFill/>
          </a:ln>
        </p:spPr>
        <p:txBody>
          <a:bodyPr anchorCtr="0" anchor="t" bIns="45700" lIns="91425" spcFirstLastPara="1" rIns="91425" wrap="square" tIns="45700">
            <a:spAutoFit/>
          </a:bodyPr>
          <a:lstStyle/>
          <a:p>
            <a:pPr indent="0" lvl="6" marL="2743200" marR="0" rtl="0" algn="l">
              <a:lnSpc>
                <a:spcPct val="100000"/>
              </a:lnSpc>
              <a:spcBef>
                <a:spcPts val="0"/>
              </a:spcBef>
              <a:spcAft>
                <a:spcPts val="0"/>
              </a:spcAft>
              <a:buNone/>
            </a:pPr>
            <a:r>
              <a:rPr b="1" i="1" lang="en-US" sz="1400" u="none" cap="none" strike="noStrike">
                <a:solidFill>
                  <a:srgbClr val="000000"/>
                </a:solidFill>
                <a:latin typeface="Calibri"/>
                <a:ea typeface="Calibri"/>
                <a:cs typeface="Calibri"/>
                <a:sym typeface="Calibri"/>
              </a:rPr>
              <a:t>What is Perception Action Cycle (PAC) ?</a:t>
            </a:r>
            <a:endParaRPr/>
          </a:p>
          <a:p>
            <a:pPr indent="0" lvl="6" marL="2743200" marR="0" rtl="0" algn="l">
              <a:lnSpc>
                <a:spcPct val="100000"/>
              </a:lnSpc>
              <a:spcBef>
                <a:spcPts val="0"/>
              </a:spcBef>
              <a:spcAft>
                <a:spcPts val="0"/>
              </a:spcAft>
              <a:buClr>
                <a:srgbClr val="000000"/>
              </a:buClr>
              <a:buSzPts val="1300"/>
              <a:buFont typeface="Arial"/>
              <a:buNone/>
            </a:pPr>
            <a:r>
              <a:rPr b="1" i="0" lang="en-US" sz="1300" u="sng" cap="none" strike="noStrike">
                <a:solidFill>
                  <a:srgbClr val="000000"/>
                </a:solidFill>
                <a:latin typeface="Calibri"/>
                <a:ea typeface="Calibri"/>
                <a:cs typeface="Calibri"/>
                <a:sym typeface="Calibri"/>
              </a:rPr>
              <a:t>Example</a:t>
            </a:r>
            <a:r>
              <a:rPr b="0" i="0" lang="en-US" sz="1300" u="none" cap="none" strike="noStrike">
                <a:solidFill>
                  <a:srgbClr val="000000"/>
                </a:solidFill>
                <a:latin typeface="Calibri"/>
                <a:ea typeface="Calibri"/>
                <a:cs typeface="Calibri"/>
                <a:sym typeface="Calibri"/>
              </a:rPr>
              <a:t>: starcraft two team three</a:t>
            </a:r>
            <a:endParaRPr b="0" i="0" sz="1300" u="none" cap="none" strike="noStrike">
              <a:solidFill>
                <a:srgbClr val="000000"/>
              </a:solidFill>
              <a:latin typeface="Calibri"/>
              <a:ea typeface="Calibri"/>
              <a:cs typeface="Calibri"/>
              <a:sym typeface="Calibri"/>
            </a:endParaRPr>
          </a:p>
        </p:txBody>
      </p:sp>
      <p:sp>
        <p:nvSpPr>
          <p:cNvPr id="154" name="Google Shape;154;g22e55df5c47_2_183"/>
          <p:cNvSpPr/>
          <p:nvPr/>
        </p:nvSpPr>
        <p:spPr>
          <a:xfrm>
            <a:off x="311700" y="2819400"/>
            <a:ext cx="8641800" cy="1287900"/>
          </a:xfrm>
          <a:prstGeom prst="rect">
            <a:avLst/>
          </a:prstGeom>
          <a:noFill/>
          <a:ln cap="flat" cmpd="sng" w="25400">
            <a:solidFill>
              <a:srgbClr val="33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6"/>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Exploration of Data</a:t>
            </a:r>
            <a:endParaRPr>
              <a:latin typeface="Calibri"/>
              <a:ea typeface="Calibri"/>
              <a:cs typeface="Calibri"/>
              <a:sym typeface="Calibri"/>
            </a:endParaRPr>
          </a:p>
        </p:txBody>
      </p:sp>
      <p:sp>
        <p:nvSpPr>
          <p:cNvPr id="160" name="Google Shape;160;p6"/>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61" name="Google Shape;161;p6"/>
          <p:cNvGrpSpPr/>
          <p:nvPr/>
        </p:nvGrpSpPr>
        <p:grpSpPr>
          <a:xfrm>
            <a:off x="308838" y="1242975"/>
            <a:ext cx="3558375" cy="924600"/>
            <a:chOff x="308838" y="1242975"/>
            <a:chExt cx="3558375" cy="924600"/>
          </a:xfrm>
        </p:grpSpPr>
        <p:cxnSp>
          <p:nvCxnSpPr>
            <p:cNvPr id="162" name="Google Shape;162;p6"/>
            <p:cNvCxnSpPr/>
            <p:nvPr/>
          </p:nvCxnSpPr>
          <p:spPr>
            <a:xfrm rot="10800000">
              <a:off x="2642013" y="1654113"/>
              <a:ext cx="1225200" cy="0"/>
            </a:xfrm>
            <a:prstGeom prst="straightConnector1">
              <a:avLst/>
            </a:prstGeom>
            <a:noFill/>
            <a:ln cap="flat" cmpd="sng" w="9525">
              <a:solidFill>
                <a:srgbClr val="249C90"/>
              </a:solidFill>
              <a:prstDash val="solid"/>
              <a:round/>
              <a:headEnd len="sm" w="sm" type="none"/>
              <a:tailEnd len="med" w="med" type="oval"/>
            </a:ln>
          </p:spPr>
        </p:cxnSp>
        <p:sp>
          <p:nvSpPr>
            <p:cNvPr id="163" name="Google Shape;163;p6"/>
            <p:cNvSpPr txBox="1"/>
            <p:nvPr/>
          </p:nvSpPr>
          <p:spPr>
            <a:xfrm>
              <a:off x="308838" y="1242975"/>
              <a:ext cx="2124000" cy="924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accent1"/>
                  </a:solidFill>
                  <a:latin typeface="Calibri"/>
                  <a:ea typeface="Calibri"/>
                  <a:cs typeface="Calibri"/>
                  <a:sym typeface="Calibri"/>
                </a:rPr>
                <a:t>Significant Predictors</a:t>
              </a:r>
              <a:endParaRPr b="1" i="0" sz="1300" u="none" cap="none" strike="noStrike">
                <a:solidFill>
                  <a:schemeClr val="accen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Checking for statistical significance</a:t>
              </a:r>
              <a:endParaRPr b="0" i="0" sz="13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Assessing correlations between predictors</a:t>
              </a:r>
              <a:endParaRPr b="0" i="0" sz="1300" u="none" cap="none" strike="noStrike">
                <a:solidFill>
                  <a:srgbClr val="000000"/>
                </a:solidFill>
                <a:latin typeface="Calibri"/>
                <a:ea typeface="Calibri"/>
                <a:cs typeface="Calibri"/>
                <a:sym typeface="Calibri"/>
              </a:endParaRPr>
            </a:p>
          </p:txBody>
        </p:sp>
      </p:grpSp>
      <p:grpSp>
        <p:nvGrpSpPr>
          <p:cNvPr id="164" name="Google Shape;164;p6"/>
          <p:cNvGrpSpPr/>
          <p:nvPr/>
        </p:nvGrpSpPr>
        <p:grpSpPr>
          <a:xfrm>
            <a:off x="308838" y="2874725"/>
            <a:ext cx="3263100" cy="924600"/>
            <a:chOff x="308838" y="2874725"/>
            <a:chExt cx="3263100" cy="924600"/>
          </a:xfrm>
        </p:grpSpPr>
        <p:cxnSp>
          <p:nvCxnSpPr>
            <p:cNvPr id="165" name="Google Shape;165;p6"/>
            <p:cNvCxnSpPr/>
            <p:nvPr/>
          </p:nvCxnSpPr>
          <p:spPr>
            <a:xfrm rot="10800000">
              <a:off x="2641938" y="3108425"/>
              <a:ext cx="930000" cy="0"/>
            </a:xfrm>
            <a:prstGeom prst="straightConnector1">
              <a:avLst/>
            </a:prstGeom>
            <a:noFill/>
            <a:ln cap="flat" cmpd="sng" w="9525">
              <a:solidFill>
                <a:srgbClr val="1F887E"/>
              </a:solidFill>
              <a:prstDash val="solid"/>
              <a:round/>
              <a:headEnd len="sm" w="sm" type="none"/>
              <a:tailEnd len="med" w="med" type="oval"/>
            </a:ln>
          </p:spPr>
        </p:cxnSp>
        <p:sp>
          <p:nvSpPr>
            <p:cNvPr id="166" name="Google Shape;166;p6"/>
            <p:cNvSpPr txBox="1"/>
            <p:nvPr/>
          </p:nvSpPr>
          <p:spPr>
            <a:xfrm>
              <a:off x="308838" y="2874725"/>
              <a:ext cx="2124000" cy="924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accent1"/>
                  </a:solidFill>
                  <a:latin typeface="Calibri"/>
                  <a:ea typeface="Calibri"/>
                  <a:cs typeface="Calibri"/>
                  <a:sym typeface="Calibri"/>
                </a:rPr>
                <a:t>Reducing Dimensionality</a:t>
              </a:r>
              <a:endParaRPr b="1" i="0" sz="1300" u="none" cap="none" strike="noStrike">
                <a:solidFill>
                  <a:schemeClr val="accen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Interaction terms</a:t>
              </a:r>
              <a:endParaRPr b="0" i="0" sz="1300" u="none" cap="none" strike="noStrike">
                <a:solidFill>
                  <a:srgbClr val="000000"/>
                </a:solidFill>
                <a:latin typeface="Calibri"/>
                <a:ea typeface="Calibri"/>
                <a:cs typeface="Calibri"/>
                <a:sym typeface="Calibri"/>
              </a:endParaRPr>
            </a:p>
          </p:txBody>
        </p:sp>
      </p:grpSp>
      <p:grpSp>
        <p:nvGrpSpPr>
          <p:cNvPr id="167" name="Google Shape;167;p6"/>
          <p:cNvGrpSpPr/>
          <p:nvPr/>
        </p:nvGrpSpPr>
        <p:grpSpPr>
          <a:xfrm>
            <a:off x="4657738" y="3620300"/>
            <a:ext cx="4086550" cy="924600"/>
            <a:chOff x="4657738" y="3544100"/>
            <a:chExt cx="4086550" cy="924600"/>
          </a:xfrm>
        </p:grpSpPr>
        <p:cxnSp>
          <p:nvCxnSpPr>
            <p:cNvPr id="168" name="Google Shape;168;p6"/>
            <p:cNvCxnSpPr/>
            <p:nvPr/>
          </p:nvCxnSpPr>
          <p:spPr>
            <a:xfrm>
              <a:off x="4657738" y="3854000"/>
              <a:ext cx="1838700" cy="0"/>
            </a:xfrm>
            <a:prstGeom prst="straightConnector1">
              <a:avLst/>
            </a:prstGeom>
            <a:noFill/>
            <a:ln cap="flat" cmpd="sng" w="9525">
              <a:solidFill>
                <a:srgbClr val="1D7E74"/>
              </a:solidFill>
              <a:prstDash val="solid"/>
              <a:round/>
              <a:headEnd len="sm" w="sm" type="none"/>
              <a:tailEnd len="med" w="med" type="oval"/>
            </a:ln>
          </p:spPr>
        </p:cxnSp>
        <p:sp>
          <p:nvSpPr>
            <p:cNvPr id="169" name="Google Shape;169;p6"/>
            <p:cNvSpPr txBox="1"/>
            <p:nvPr/>
          </p:nvSpPr>
          <p:spPr>
            <a:xfrm>
              <a:off x="6620288" y="3544100"/>
              <a:ext cx="2124000" cy="924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accent1"/>
                  </a:solidFill>
                  <a:latin typeface="Calibri"/>
                  <a:ea typeface="Calibri"/>
                  <a:cs typeface="Calibri"/>
                  <a:sym typeface="Calibri"/>
                </a:rPr>
                <a:t>Outliers</a:t>
              </a:r>
              <a:endParaRPr b="1" i="0" sz="1300" u="none" cap="none" strike="noStrike">
                <a:solidFill>
                  <a:schemeClr val="accen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Reviewing distribution of predictor variables</a:t>
              </a:r>
              <a:endParaRPr b="0" i="0" sz="13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Transformation of key variables</a:t>
              </a:r>
              <a:endParaRPr b="0" i="0" sz="1300" u="none" cap="none" strike="noStrike">
                <a:solidFill>
                  <a:srgbClr val="000000"/>
                </a:solidFill>
                <a:latin typeface="Calibri"/>
                <a:ea typeface="Calibri"/>
                <a:cs typeface="Calibri"/>
                <a:sym typeface="Calibri"/>
              </a:endParaRPr>
            </a:p>
          </p:txBody>
        </p:sp>
      </p:grpSp>
      <p:grpSp>
        <p:nvGrpSpPr>
          <p:cNvPr id="170" name="Google Shape;170;p6"/>
          <p:cNvGrpSpPr/>
          <p:nvPr/>
        </p:nvGrpSpPr>
        <p:grpSpPr>
          <a:xfrm>
            <a:off x="5209838" y="1090575"/>
            <a:ext cx="3987462" cy="924600"/>
            <a:chOff x="5209838" y="1242975"/>
            <a:chExt cx="3987462" cy="924600"/>
          </a:xfrm>
        </p:grpSpPr>
        <p:sp>
          <p:nvSpPr>
            <p:cNvPr id="171" name="Google Shape;171;p6"/>
            <p:cNvSpPr txBox="1"/>
            <p:nvPr/>
          </p:nvSpPr>
          <p:spPr>
            <a:xfrm>
              <a:off x="6467900" y="1242975"/>
              <a:ext cx="2729400" cy="924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accent1"/>
                  </a:solidFill>
                  <a:latin typeface="Calibri"/>
                  <a:ea typeface="Calibri"/>
                  <a:cs typeface="Calibri"/>
                  <a:sym typeface="Calibri"/>
                </a:rPr>
                <a:t>Exploring Variables</a:t>
              </a:r>
              <a:endParaRPr b="1" i="0" sz="1300" u="none" cap="none" strike="noStrike">
                <a:solidFill>
                  <a:schemeClr val="accen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Verifying data type of variables in data set</a:t>
              </a:r>
              <a:endParaRPr b="0" i="0" sz="13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Changes to target variable</a:t>
              </a:r>
              <a:endParaRPr b="0" i="0" sz="13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Determining non-relevant variables</a:t>
              </a:r>
              <a:endParaRPr b="0" i="0" sz="1300" u="none" cap="none" strike="noStrike">
                <a:solidFill>
                  <a:srgbClr val="000000"/>
                </a:solidFill>
                <a:latin typeface="Calibri"/>
                <a:ea typeface="Calibri"/>
                <a:cs typeface="Calibri"/>
                <a:sym typeface="Calibri"/>
              </a:endParaRPr>
            </a:p>
          </p:txBody>
        </p:sp>
        <p:cxnSp>
          <p:nvCxnSpPr>
            <p:cNvPr id="172" name="Google Shape;172;p6"/>
            <p:cNvCxnSpPr/>
            <p:nvPr/>
          </p:nvCxnSpPr>
          <p:spPr>
            <a:xfrm>
              <a:off x="5209838" y="1654113"/>
              <a:ext cx="1286700" cy="0"/>
            </a:xfrm>
            <a:prstGeom prst="straightConnector1">
              <a:avLst/>
            </a:prstGeom>
            <a:noFill/>
            <a:ln cap="flat" cmpd="sng" w="9525">
              <a:solidFill>
                <a:srgbClr val="155B54"/>
              </a:solidFill>
              <a:prstDash val="solid"/>
              <a:round/>
              <a:headEnd len="sm" w="sm" type="none"/>
              <a:tailEnd len="med" w="med" type="oval"/>
            </a:ln>
          </p:spPr>
        </p:cxnSp>
      </p:grpSp>
      <p:grpSp>
        <p:nvGrpSpPr>
          <p:cNvPr id="173" name="Google Shape;173;p6"/>
          <p:cNvGrpSpPr/>
          <p:nvPr/>
        </p:nvGrpSpPr>
        <p:grpSpPr>
          <a:xfrm>
            <a:off x="5610288" y="2465750"/>
            <a:ext cx="3134000" cy="924600"/>
            <a:chOff x="5610288" y="2313350"/>
            <a:chExt cx="3134000" cy="924600"/>
          </a:xfrm>
        </p:grpSpPr>
        <p:cxnSp>
          <p:nvCxnSpPr>
            <p:cNvPr id="174" name="Google Shape;174;p6"/>
            <p:cNvCxnSpPr/>
            <p:nvPr/>
          </p:nvCxnSpPr>
          <p:spPr>
            <a:xfrm>
              <a:off x="5610288" y="2775650"/>
              <a:ext cx="886200" cy="0"/>
            </a:xfrm>
            <a:prstGeom prst="straightConnector1">
              <a:avLst/>
            </a:prstGeom>
            <a:noFill/>
            <a:ln cap="flat" cmpd="sng" w="9525">
              <a:solidFill>
                <a:srgbClr val="1B786E"/>
              </a:solidFill>
              <a:prstDash val="solid"/>
              <a:round/>
              <a:headEnd len="sm" w="sm" type="none"/>
              <a:tailEnd len="med" w="med" type="oval"/>
            </a:ln>
          </p:spPr>
        </p:cxnSp>
        <p:sp>
          <p:nvSpPr>
            <p:cNvPr id="175" name="Google Shape;175;p6"/>
            <p:cNvSpPr txBox="1"/>
            <p:nvPr/>
          </p:nvSpPr>
          <p:spPr>
            <a:xfrm>
              <a:off x="6620288" y="2313350"/>
              <a:ext cx="2124000" cy="924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accent1"/>
                  </a:solidFill>
                  <a:latin typeface="Calibri"/>
                  <a:ea typeface="Calibri"/>
                  <a:cs typeface="Calibri"/>
                  <a:sym typeface="Calibri"/>
                </a:rPr>
                <a:t>Missing Data</a:t>
              </a:r>
              <a:endParaRPr b="1" i="0" sz="1300" u="none" cap="none" strike="noStrike">
                <a:solidFill>
                  <a:schemeClr val="accen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Undertaking checks throughout dataset </a:t>
              </a:r>
              <a:endParaRPr b="1" i="0" sz="1000" u="none" cap="none" strike="noStrike">
                <a:solidFill>
                  <a:srgbClr val="000000"/>
                </a:solidFill>
                <a:latin typeface="Calibri"/>
                <a:ea typeface="Calibri"/>
                <a:cs typeface="Calibri"/>
                <a:sym typeface="Calibri"/>
              </a:endParaRPr>
            </a:p>
          </p:txBody>
        </p:sp>
      </p:grpSp>
      <p:grpSp>
        <p:nvGrpSpPr>
          <p:cNvPr id="176" name="Google Shape;176;p6"/>
          <p:cNvGrpSpPr/>
          <p:nvPr/>
        </p:nvGrpSpPr>
        <p:grpSpPr>
          <a:xfrm>
            <a:off x="2601237" y="654951"/>
            <a:ext cx="3922200" cy="3915924"/>
            <a:chOff x="2610906" y="610653"/>
            <a:chExt cx="3922200" cy="3922200"/>
          </a:xfrm>
        </p:grpSpPr>
        <p:sp>
          <p:nvSpPr>
            <p:cNvPr id="177" name="Google Shape;177;p6"/>
            <p:cNvSpPr/>
            <p:nvPr/>
          </p:nvSpPr>
          <p:spPr>
            <a:xfrm rot="-4980021">
              <a:off x="3204123" y="1186472"/>
              <a:ext cx="2771960" cy="2771960"/>
            </a:xfrm>
            <a:prstGeom prst="blockArc">
              <a:avLst>
                <a:gd fmla="val 12602522" name="adj1"/>
                <a:gd fmla="val 16867657" name="adj2"/>
                <a:gd fmla="val 20844" name="adj3"/>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6"/>
            <p:cNvSpPr/>
            <p:nvPr/>
          </p:nvSpPr>
          <p:spPr>
            <a:xfrm rot="7920309">
              <a:off x="3183402" y="1183149"/>
              <a:ext cx="2777207" cy="2777207"/>
            </a:xfrm>
            <a:prstGeom prst="blockArc">
              <a:avLst>
                <a:gd fmla="val 12602522" name="adj1"/>
                <a:gd fmla="val 16867657" name="adj2"/>
                <a:gd fmla="val 20844" name="adj3"/>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6"/>
            <p:cNvSpPr/>
            <p:nvPr/>
          </p:nvSpPr>
          <p:spPr>
            <a:xfrm rot="3600063">
              <a:off x="3186335" y="1195681"/>
              <a:ext cx="2777488" cy="2777488"/>
            </a:xfrm>
            <a:prstGeom prst="blockArc">
              <a:avLst>
                <a:gd fmla="val 12602522" name="adj1"/>
                <a:gd fmla="val 16867657" name="adj2"/>
                <a:gd fmla="val 20844" name="adj3"/>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6"/>
            <p:cNvSpPr/>
            <p:nvPr/>
          </p:nvSpPr>
          <p:spPr>
            <a:xfrm rot="4024705">
              <a:off x="5326681" y="1940898"/>
              <a:ext cx="578477" cy="579147"/>
            </a:xfrm>
            <a:prstGeom prst="pie">
              <a:avLst>
                <a:gd fmla="val 6190354" name="adj1"/>
                <a:gd fmla="val 14996165" name="adj2"/>
              </a:avLst>
            </a:prstGeom>
            <a:solidFill>
              <a:srgbClr val="1B786E"/>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6"/>
            <p:cNvSpPr/>
            <p:nvPr/>
          </p:nvSpPr>
          <p:spPr>
            <a:xfrm rot="-6816027">
              <a:off x="5326729" y="1940918"/>
              <a:ext cx="578485" cy="579035"/>
            </a:xfrm>
            <a:prstGeom prst="pie">
              <a:avLst>
                <a:gd fmla="val 4028252" name="adj1"/>
                <a:gd fmla="val 17183677" name="adj2"/>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6"/>
            <p:cNvSpPr/>
            <p:nvPr/>
          </p:nvSpPr>
          <p:spPr>
            <a:xfrm rot="-9359762">
              <a:off x="3193941" y="1176205"/>
              <a:ext cx="2777287" cy="2777287"/>
            </a:xfrm>
            <a:prstGeom prst="blockArc">
              <a:avLst>
                <a:gd fmla="val 12602522" name="adj1"/>
                <a:gd fmla="val 16867657" name="adj2"/>
                <a:gd fmla="val 20844" name="adj3"/>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6"/>
            <p:cNvSpPr/>
            <p:nvPr/>
          </p:nvSpPr>
          <p:spPr>
            <a:xfrm rot="-8936366">
              <a:off x="3659126" y="3173505"/>
              <a:ext cx="578551" cy="578963"/>
            </a:xfrm>
            <a:prstGeom prst="pie">
              <a:avLst>
                <a:gd fmla="val 6190354" name="adj1"/>
                <a:gd fmla="val 14996165" name="adj2"/>
              </a:avLst>
            </a:prstGeom>
            <a:solidFill>
              <a:srgbClr val="1F887E"/>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6"/>
            <p:cNvSpPr/>
            <p:nvPr/>
          </p:nvSpPr>
          <p:spPr>
            <a:xfrm rot="1824498">
              <a:off x="3659375" y="3173497"/>
              <a:ext cx="578475" cy="578885"/>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6"/>
            <p:cNvSpPr/>
            <p:nvPr/>
          </p:nvSpPr>
          <p:spPr>
            <a:xfrm rot="-600092">
              <a:off x="3198852" y="1195456"/>
              <a:ext cx="2777611" cy="2777611"/>
            </a:xfrm>
            <a:prstGeom prst="blockArc">
              <a:avLst>
                <a:gd fmla="val 12513247" name="adj1"/>
                <a:gd fmla="val 16867657" name="adj2"/>
                <a:gd fmla="val 20844" name="adj3"/>
              </a:avLst>
            </a:prstGeom>
            <a:solidFill>
              <a:srgbClr val="249C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6"/>
            <p:cNvSpPr/>
            <p:nvPr/>
          </p:nvSpPr>
          <p:spPr>
            <a:xfrm rot="-176551">
              <a:off x="4312105" y="1195442"/>
              <a:ext cx="578563" cy="579162"/>
            </a:xfrm>
            <a:prstGeom prst="pie">
              <a:avLst>
                <a:gd fmla="val 6190354" name="adj1"/>
                <a:gd fmla="val 14996165" name="adj2"/>
              </a:avLst>
            </a:prstGeom>
            <a:solidFill>
              <a:srgbClr val="155B54"/>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6"/>
            <p:cNvSpPr/>
            <p:nvPr/>
          </p:nvSpPr>
          <p:spPr>
            <a:xfrm rot="10584085">
              <a:off x="4312088" y="1195622"/>
              <a:ext cx="578340" cy="578939"/>
            </a:xfrm>
            <a:prstGeom prst="pie">
              <a:avLst>
                <a:gd fmla="val 4028252" name="adj1"/>
                <a:gd fmla="val 17183677" name="adj2"/>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6"/>
            <p:cNvSpPr/>
            <p:nvPr/>
          </p:nvSpPr>
          <p:spPr>
            <a:xfrm rot="8344778">
              <a:off x="4940929" y="3162886"/>
              <a:ext cx="578465" cy="578888"/>
            </a:xfrm>
            <a:prstGeom prst="pie">
              <a:avLst>
                <a:gd fmla="val 6190354" name="adj1"/>
                <a:gd fmla="val 14996165" name="adj2"/>
              </a:avLst>
            </a:prstGeom>
            <a:solidFill>
              <a:srgbClr val="1D7E74"/>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6"/>
            <p:cNvSpPr/>
            <p:nvPr/>
          </p:nvSpPr>
          <p:spPr>
            <a:xfrm rot="-2495643">
              <a:off x="4941000" y="3162728"/>
              <a:ext cx="578445" cy="579093"/>
            </a:xfrm>
            <a:prstGeom prst="pie">
              <a:avLst>
                <a:gd fmla="val 4028252" name="adj1"/>
                <a:gd fmla="val 17183677" name="adj2"/>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6"/>
            <p:cNvSpPr/>
            <p:nvPr/>
          </p:nvSpPr>
          <p:spPr>
            <a:xfrm rot="-4556960">
              <a:off x="3257335" y="1939059"/>
              <a:ext cx="578302" cy="578957"/>
            </a:xfrm>
            <a:prstGeom prst="pie">
              <a:avLst>
                <a:gd fmla="val 6190354" name="adj1"/>
                <a:gd fmla="val 14996165" name="adj2"/>
              </a:avLst>
            </a:prstGeom>
            <a:solidFill>
              <a:srgbClr val="249C90"/>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6"/>
            <p:cNvSpPr/>
            <p:nvPr/>
          </p:nvSpPr>
          <p:spPr>
            <a:xfrm rot="6204541">
              <a:off x="3257468" y="1938977"/>
              <a:ext cx="578264" cy="578917"/>
            </a:xfrm>
            <a:prstGeom prst="pie">
              <a:avLst>
                <a:gd fmla="val 4028252" name="adj1"/>
                <a:gd fmla="val 17183677" name="adj2"/>
              </a:avLst>
            </a:prstGeom>
            <a:solidFill>
              <a:srgbClr val="249C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6"/>
            <p:cNvSpPr txBox="1"/>
            <p:nvPr/>
          </p:nvSpPr>
          <p:spPr>
            <a:xfrm>
              <a:off x="4341900" y="1271896"/>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Calibri"/>
                  <a:ea typeface="Calibri"/>
                  <a:cs typeface="Calibri"/>
                  <a:sym typeface="Calibri"/>
                </a:rPr>
                <a:t>1</a:t>
              </a:r>
              <a:endParaRPr b="1" i="0" sz="1600" u="none" cap="none" strike="noStrike">
                <a:solidFill>
                  <a:srgbClr val="FFFFFF"/>
                </a:solidFill>
                <a:latin typeface="Calibri"/>
                <a:ea typeface="Calibri"/>
                <a:cs typeface="Calibri"/>
                <a:sym typeface="Calibri"/>
              </a:endParaRPr>
            </a:p>
          </p:txBody>
        </p:sp>
        <p:sp>
          <p:nvSpPr>
            <p:cNvPr id="193" name="Google Shape;193;p6"/>
            <p:cNvSpPr txBox="1"/>
            <p:nvPr/>
          </p:nvSpPr>
          <p:spPr>
            <a:xfrm>
              <a:off x="3274219" y="2018364"/>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Calibri"/>
                  <a:ea typeface="Calibri"/>
                  <a:cs typeface="Calibri"/>
                  <a:sym typeface="Calibri"/>
                </a:rPr>
                <a:t>5</a:t>
              </a:r>
              <a:endParaRPr b="1" i="0" sz="1600" u="none" cap="none" strike="noStrike">
                <a:solidFill>
                  <a:srgbClr val="FFFFFF"/>
                </a:solidFill>
                <a:latin typeface="Calibri"/>
                <a:ea typeface="Calibri"/>
                <a:cs typeface="Calibri"/>
                <a:sym typeface="Calibri"/>
              </a:endParaRPr>
            </a:p>
          </p:txBody>
        </p:sp>
        <p:sp>
          <p:nvSpPr>
            <p:cNvPr id="194" name="Google Shape;194;p6"/>
            <p:cNvSpPr txBox="1"/>
            <p:nvPr/>
          </p:nvSpPr>
          <p:spPr>
            <a:xfrm>
              <a:off x="3685317" y="3247321"/>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Calibri"/>
                  <a:ea typeface="Calibri"/>
                  <a:cs typeface="Calibri"/>
                  <a:sym typeface="Calibri"/>
                </a:rPr>
                <a:t>4</a:t>
              </a:r>
              <a:endParaRPr b="1" i="0" sz="1600" u="none" cap="none" strike="noStrike">
                <a:solidFill>
                  <a:srgbClr val="FFFFFF"/>
                </a:solidFill>
                <a:latin typeface="Calibri"/>
                <a:ea typeface="Calibri"/>
                <a:cs typeface="Calibri"/>
                <a:sym typeface="Calibri"/>
              </a:endParaRPr>
            </a:p>
          </p:txBody>
        </p:sp>
        <p:sp>
          <p:nvSpPr>
            <p:cNvPr id="195" name="Google Shape;195;p6"/>
            <p:cNvSpPr txBox="1"/>
            <p:nvPr/>
          </p:nvSpPr>
          <p:spPr>
            <a:xfrm>
              <a:off x="4955323" y="3247321"/>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Calibri"/>
                  <a:ea typeface="Calibri"/>
                  <a:cs typeface="Calibri"/>
                  <a:sym typeface="Calibri"/>
                </a:rPr>
                <a:t>3</a:t>
              </a:r>
              <a:endParaRPr b="1" i="0" sz="1600" u="none" cap="none" strike="noStrike">
                <a:solidFill>
                  <a:srgbClr val="FFFFFF"/>
                </a:solidFill>
                <a:latin typeface="Calibri"/>
                <a:ea typeface="Calibri"/>
                <a:cs typeface="Calibri"/>
                <a:sym typeface="Calibri"/>
              </a:endParaRPr>
            </a:p>
          </p:txBody>
        </p:sp>
        <p:sp>
          <p:nvSpPr>
            <p:cNvPr id="196" name="Google Shape;196;p6"/>
            <p:cNvSpPr txBox="1"/>
            <p:nvPr/>
          </p:nvSpPr>
          <p:spPr>
            <a:xfrm>
              <a:off x="5364737" y="2018364"/>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Calibri"/>
                  <a:ea typeface="Calibri"/>
                  <a:cs typeface="Calibri"/>
                  <a:sym typeface="Calibri"/>
                </a:rPr>
                <a:t>2</a:t>
              </a:r>
              <a:endParaRPr b="1" i="0" sz="1600" u="none" cap="none" strike="noStrike">
                <a:solidFill>
                  <a:srgbClr val="FFFFFF"/>
                </a:solidFill>
                <a:latin typeface="Calibri"/>
                <a:ea typeface="Calibri"/>
                <a:cs typeface="Calibri"/>
                <a:sym typeface="Calibri"/>
              </a:endParaRPr>
            </a:p>
          </p:txBody>
        </p:sp>
      </p:grpSp>
      <p:sp>
        <p:nvSpPr>
          <p:cNvPr id="197" name="Google Shape;19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2e55df5c47_3_46"/>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Exploring Variables</a:t>
            </a:r>
            <a:endParaRPr>
              <a:latin typeface="Calibri"/>
              <a:ea typeface="Calibri"/>
              <a:cs typeface="Calibri"/>
              <a:sym typeface="Calibri"/>
            </a:endParaRPr>
          </a:p>
        </p:txBody>
      </p:sp>
      <p:sp>
        <p:nvSpPr>
          <p:cNvPr id="203" name="Google Shape;203;g22e55df5c47_3_46"/>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04" name="Google Shape;204;g22e55df5c47_3_46"/>
          <p:cNvGrpSpPr/>
          <p:nvPr/>
        </p:nvGrpSpPr>
        <p:grpSpPr>
          <a:xfrm>
            <a:off x="311700" y="1555066"/>
            <a:ext cx="4884768" cy="2364875"/>
            <a:chOff x="1215552" y="1482325"/>
            <a:chExt cx="6712898" cy="2715750"/>
          </a:xfrm>
        </p:grpSpPr>
        <p:grpSp>
          <p:nvGrpSpPr>
            <p:cNvPr id="205" name="Google Shape;205;g22e55df5c47_3_46"/>
            <p:cNvGrpSpPr/>
            <p:nvPr/>
          </p:nvGrpSpPr>
          <p:grpSpPr>
            <a:xfrm>
              <a:off x="1215600" y="3554574"/>
              <a:ext cx="6712850" cy="643500"/>
              <a:chOff x="1593000" y="2322568"/>
              <a:chExt cx="5957975" cy="643500"/>
            </a:xfrm>
          </p:grpSpPr>
          <p:sp>
            <p:nvSpPr>
              <p:cNvPr id="206" name="Google Shape;206;g22e55df5c47_3_4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207" name="Google Shape;207;g22e55df5c47_3_46"/>
              <p:cNvSpPr/>
              <p:nvPr/>
            </p:nvSpPr>
            <p:spPr>
              <a:xfrm flipH="1">
                <a:off x="2283025" y="2322575"/>
                <a:ext cx="1844400" cy="64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208" name="Google Shape;208;g22e55df5c47_3_46"/>
              <p:cNvSpPr/>
              <p:nvPr/>
            </p:nvSpPr>
            <p:spPr>
              <a:xfrm rot="-5400000">
                <a:off x="3501574" y="1934671"/>
                <a:ext cx="643356" cy="1419149"/>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209" name="Google Shape;209;g22e55df5c47_3_46"/>
              <p:cNvSpPr/>
              <p:nvPr/>
            </p:nvSpPr>
            <p:spPr>
              <a:xfrm>
                <a:off x="2342633" y="2399961"/>
                <a:ext cx="1940700" cy="495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0" i="0" lang="en-US" sz="1300" u="none" cap="none" strike="noStrike">
                    <a:solidFill>
                      <a:srgbClr val="FFFFFF"/>
                    </a:solidFill>
                    <a:latin typeface="Calibri"/>
                    <a:ea typeface="Calibri"/>
                    <a:cs typeface="Calibri"/>
                    <a:sym typeface="Calibri"/>
                  </a:rPr>
                  <a:t>Determining non-relevant variables </a:t>
                </a:r>
                <a:endParaRPr b="0" i="0" sz="1300" u="none" cap="none" strike="noStrike">
                  <a:solidFill>
                    <a:srgbClr val="FFFFFF"/>
                  </a:solidFill>
                  <a:latin typeface="Calibri"/>
                  <a:ea typeface="Calibri"/>
                  <a:cs typeface="Calibri"/>
                  <a:sym typeface="Calibri"/>
                </a:endParaRPr>
              </a:p>
            </p:txBody>
          </p:sp>
          <p:sp>
            <p:nvSpPr>
              <p:cNvPr id="210" name="Google Shape;210;g22e55df5c47_3_4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211" name="Google Shape;211;g22e55df5c47_3_46"/>
              <p:cNvSpPr/>
              <p:nvPr/>
            </p:nvSpPr>
            <p:spPr>
              <a:xfrm>
                <a:off x="1593000" y="2322575"/>
                <a:ext cx="690000" cy="64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FFFFFF"/>
                    </a:solidFill>
                    <a:latin typeface="Calibri"/>
                    <a:ea typeface="Calibri"/>
                    <a:cs typeface="Calibri"/>
                    <a:sym typeface="Calibri"/>
                  </a:rPr>
                  <a:t>03</a:t>
                </a:r>
                <a:endParaRPr b="0" i="0" sz="2300" u="none" cap="none" strike="noStrike">
                  <a:solidFill>
                    <a:srgbClr val="FFFFFF"/>
                  </a:solidFill>
                  <a:latin typeface="Calibri"/>
                  <a:ea typeface="Calibri"/>
                  <a:cs typeface="Calibri"/>
                  <a:sym typeface="Calibri"/>
                </a:endParaRPr>
              </a:p>
            </p:txBody>
          </p:sp>
          <p:sp>
            <p:nvSpPr>
              <p:cNvPr id="212" name="Google Shape;212;g22e55df5c47_3_46"/>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11150" lvl="0" marL="457200" marR="0" rtl="0" algn="l">
                  <a:lnSpc>
                    <a:spcPct val="115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Exclusion of GameID</a:t>
                </a:r>
                <a:endParaRPr b="0" i="0" sz="1300" u="none" cap="none" strike="noStrike">
                  <a:solidFill>
                    <a:srgbClr val="000000"/>
                  </a:solidFill>
                  <a:latin typeface="Calibri"/>
                  <a:ea typeface="Calibri"/>
                  <a:cs typeface="Calibri"/>
                  <a:sym typeface="Calibri"/>
                </a:endParaRPr>
              </a:p>
            </p:txBody>
          </p:sp>
        </p:grpSp>
        <p:grpSp>
          <p:nvGrpSpPr>
            <p:cNvPr id="213" name="Google Shape;213;g22e55df5c47_3_46"/>
            <p:cNvGrpSpPr/>
            <p:nvPr/>
          </p:nvGrpSpPr>
          <p:grpSpPr>
            <a:xfrm>
              <a:off x="1215552" y="2442250"/>
              <a:ext cx="6712850" cy="643500"/>
              <a:chOff x="1593000" y="2322568"/>
              <a:chExt cx="5957975" cy="643500"/>
            </a:xfrm>
          </p:grpSpPr>
          <p:sp>
            <p:nvSpPr>
              <p:cNvPr id="214" name="Google Shape;214;g22e55df5c47_3_4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215" name="Google Shape;215;g22e55df5c47_3_46"/>
              <p:cNvSpPr/>
              <p:nvPr/>
            </p:nvSpPr>
            <p:spPr>
              <a:xfrm flipH="1">
                <a:off x="2283025" y="2322575"/>
                <a:ext cx="1844400" cy="64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216" name="Google Shape;216;g22e55df5c47_3_46"/>
              <p:cNvSpPr/>
              <p:nvPr/>
            </p:nvSpPr>
            <p:spPr>
              <a:xfrm rot="-5400000">
                <a:off x="3501574" y="1934671"/>
                <a:ext cx="643356" cy="1419149"/>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217" name="Google Shape;217;g22e55df5c47_3_4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0" i="0" lang="en-US" sz="1300" u="none" cap="none" strike="noStrike">
                    <a:solidFill>
                      <a:srgbClr val="FFFFFF"/>
                    </a:solidFill>
                    <a:latin typeface="Calibri"/>
                    <a:ea typeface="Calibri"/>
                    <a:cs typeface="Calibri"/>
                    <a:sym typeface="Calibri"/>
                  </a:rPr>
                  <a:t>Recategorization of Target Variable</a:t>
                </a:r>
                <a:endParaRPr b="0" i="0" sz="1300" u="none" cap="none" strike="noStrike">
                  <a:solidFill>
                    <a:srgbClr val="FFFFFF"/>
                  </a:solidFill>
                  <a:latin typeface="Calibri"/>
                  <a:ea typeface="Calibri"/>
                  <a:cs typeface="Calibri"/>
                  <a:sym typeface="Calibri"/>
                </a:endParaRPr>
              </a:p>
            </p:txBody>
          </p:sp>
          <p:sp>
            <p:nvSpPr>
              <p:cNvPr id="218" name="Google Shape;218;g22e55df5c47_3_4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219" name="Google Shape;219;g22e55df5c47_3_46"/>
              <p:cNvSpPr/>
              <p:nvPr/>
            </p:nvSpPr>
            <p:spPr>
              <a:xfrm>
                <a:off x="1593000" y="2322575"/>
                <a:ext cx="690000" cy="64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FFFFFF"/>
                    </a:solidFill>
                    <a:latin typeface="Calibri"/>
                    <a:ea typeface="Calibri"/>
                    <a:cs typeface="Calibri"/>
                    <a:sym typeface="Calibri"/>
                  </a:rPr>
                  <a:t>02</a:t>
                </a:r>
                <a:endParaRPr b="0" i="0" sz="2300" u="none" cap="none" strike="noStrike">
                  <a:solidFill>
                    <a:srgbClr val="FFFFFF"/>
                  </a:solidFill>
                  <a:latin typeface="Calibri"/>
                  <a:ea typeface="Calibri"/>
                  <a:cs typeface="Calibri"/>
                  <a:sym typeface="Calibri"/>
                </a:endParaRPr>
              </a:p>
            </p:txBody>
          </p:sp>
          <p:sp>
            <p:nvSpPr>
              <p:cNvPr id="220" name="Google Shape;220;g22e55df5c47_3_46"/>
              <p:cNvSpPr/>
              <p:nvPr/>
            </p:nvSpPr>
            <p:spPr>
              <a:xfrm>
                <a:off x="4387850" y="2323750"/>
                <a:ext cx="2971200" cy="6423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Creation of Pro Player? as a categorical variable (Yes/No)</a:t>
                </a:r>
                <a:endParaRPr b="0" i="0" sz="1300" u="none" cap="none" strike="noStrike">
                  <a:solidFill>
                    <a:srgbClr val="000000"/>
                  </a:solidFill>
                  <a:latin typeface="Calibri"/>
                  <a:ea typeface="Calibri"/>
                  <a:cs typeface="Calibri"/>
                  <a:sym typeface="Calibri"/>
                </a:endParaRPr>
              </a:p>
            </p:txBody>
          </p:sp>
        </p:grpSp>
        <p:grpSp>
          <p:nvGrpSpPr>
            <p:cNvPr id="221" name="Google Shape;221;g22e55df5c47_3_46"/>
            <p:cNvGrpSpPr/>
            <p:nvPr/>
          </p:nvGrpSpPr>
          <p:grpSpPr>
            <a:xfrm>
              <a:off x="1215557" y="1482325"/>
              <a:ext cx="6712850" cy="643500"/>
              <a:chOff x="1593000" y="2322568"/>
              <a:chExt cx="5957975" cy="643500"/>
            </a:xfrm>
          </p:grpSpPr>
          <p:sp>
            <p:nvSpPr>
              <p:cNvPr id="222" name="Google Shape;222;g22e55df5c47_3_4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223" name="Google Shape;223;g22e55df5c47_3_46"/>
              <p:cNvSpPr/>
              <p:nvPr/>
            </p:nvSpPr>
            <p:spPr>
              <a:xfrm flipH="1">
                <a:off x="2283025" y="2322575"/>
                <a:ext cx="1844400" cy="64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224" name="Google Shape;224;g22e55df5c47_3_46"/>
              <p:cNvSpPr/>
              <p:nvPr/>
            </p:nvSpPr>
            <p:spPr>
              <a:xfrm rot="-5400000">
                <a:off x="3501574" y="1934671"/>
                <a:ext cx="643356" cy="1419149"/>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225" name="Google Shape;225;g22e55df5c47_3_46"/>
              <p:cNvSpPr/>
              <p:nvPr/>
            </p:nvSpPr>
            <p:spPr>
              <a:xfrm>
                <a:off x="2342625" y="2399951"/>
                <a:ext cx="1940700" cy="495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0" i="0" lang="en-US" sz="1300" u="none" cap="none" strike="noStrike">
                    <a:solidFill>
                      <a:srgbClr val="FFFFFF"/>
                    </a:solidFill>
                    <a:latin typeface="Calibri"/>
                    <a:ea typeface="Calibri"/>
                    <a:cs typeface="Calibri"/>
                    <a:sym typeface="Calibri"/>
                  </a:rPr>
                  <a:t>Properties of Predictor Variables</a:t>
                </a:r>
                <a:endParaRPr b="0" i="0" sz="1300" u="none" cap="none" strike="noStrike">
                  <a:solidFill>
                    <a:srgbClr val="FFFFFF"/>
                  </a:solidFill>
                  <a:latin typeface="Calibri"/>
                  <a:ea typeface="Calibri"/>
                  <a:cs typeface="Calibri"/>
                  <a:sym typeface="Calibri"/>
                </a:endParaRPr>
              </a:p>
            </p:txBody>
          </p:sp>
          <p:sp>
            <p:nvSpPr>
              <p:cNvPr id="226" name="Google Shape;226;g22e55df5c47_3_4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227" name="Google Shape;227;g22e55df5c47_3_46"/>
              <p:cNvSpPr/>
              <p:nvPr/>
            </p:nvSpPr>
            <p:spPr>
              <a:xfrm>
                <a:off x="1593000" y="2322575"/>
                <a:ext cx="690000" cy="64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FFFFFF"/>
                    </a:solidFill>
                    <a:latin typeface="Calibri"/>
                    <a:ea typeface="Calibri"/>
                    <a:cs typeface="Calibri"/>
                    <a:sym typeface="Calibri"/>
                  </a:rPr>
                  <a:t>01</a:t>
                </a:r>
                <a:endParaRPr b="0" i="0" sz="2300" u="none" cap="none" strike="noStrike">
                  <a:solidFill>
                    <a:srgbClr val="FFFFFF"/>
                  </a:solidFill>
                  <a:latin typeface="Calibri"/>
                  <a:ea typeface="Calibri"/>
                  <a:cs typeface="Calibri"/>
                  <a:sym typeface="Calibri"/>
                </a:endParaRPr>
              </a:p>
            </p:txBody>
          </p:sp>
          <p:sp>
            <p:nvSpPr>
              <p:cNvPr id="228" name="Google Shape;228;g22e55df5c47_3_46"/>
              <p:cNvSpPr/>
              <p:nvPr/>
            </p:nvSpPr>
            <p:spPr>
              <a:xfrm>
                <a:off x="4387850" y="2323750"/>
                <a:ext cx="2971200" cy="6423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Checks for data types of predictor variables</a:t>
                </a:r>
                <a:endParaRPr b="0" i="0" sz="1000" u="none" cap="none" strike="noStrike">
                  <a:solidFill>
                    <a:srgbClr val="A72A1E"/>
                  </a:solidFill>
                  <a:latin typeface="Calibri"/>
                  <a:ea typeface="Calibri"/>
                  <a:cs typeface="Calibri"/>
                  <a:sym typeface="Calibri"/>
                </a:endParaRPr>
              </a:p>
            </p:txBody>
          </p:sp>
        </p:grpSp>
      </p:grpSp>
      <p:pic>
        <p:nvPicPr>
          <p:cNvPr id="229" name="Google Shape;229;g22e55df5c47_3_46"/>
          <p:cNvPicPr preferRelativeResize="0"/>
          <p:nvPr/>
        </p:nvPicPr>
        <p:blipFill rotWithShape="1">
          <a:blip r:embed="rId3">
            <a:alphaModFix/>
          </a:blip>
          <a:srcRect b="0" l="0" r="0" t="0"/>
          <a:stretch/>
        </p:blipFill>
        <p:spPr>
          <a:xfrm>
            <a:off x="5280551" y="1555065"/>
            <a:ext cx="3693800" cy="2363831"/>
          </a:xfrm>
          <a:prstGeom prst="rect">
            <a:avLst/>
          </a:prstGeom>
          <a:noFill/>
          <a:ln cap="flat" cmpd="sng" w="38100">
            <a:solidFill>
              <a:srgbClr val="000000"/>
            </a:solidFill>
            <a:prstDash val="solid"/>
            <a:round/>
            <a:headEnd len="sm" w="sm" type="none"/>
            <a:tailEnd len="sm" w="sm" type="none"/>
          </a:ln>
        </p:spPr>
      </p:pic>
      <p:sp>
        <p:nvSpPr>
          <p:cNvPr id="230" name="Google Shape;230;g22e55df5c47_3_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2e55df5c47_3_0"/>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Missing Data</a:t>
            </a:r>
            <a:endParaRPr>
              <a:latin typeface="Calibri"/>
              <a:ea typeface="Calibri"/>
              <a:cs typeface="Calibri"/>
              <a:sym typeface="Calibri"/>
            </a:endParaRPr>
          </a:p>
        </p:txBody>
      </p:sp>
      <p:sp>
        <p:nvSpPr>
          <p:cNvPr id="236" name="Google Shape;236;g22e55df5c47_3_0"/>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37" name="Google Shape;237;g22e55df5c47_3_0"/>
          <p:cNvPicPr preferRelativeResize="0"/>
          <p:nvPr/>
        </p:nvPicPr>
        <p:blipFill rotWithShape="1">
          <a:blip r:embed="rId3">
            <a:alphaModFix/>
          </a:blip>
          <a:srcRect b="0" l="0" r="0" t="0"/>
          <a:stretch/>
        </p:blipFill>
        <p:spPr>
          <a:xfrm>
            <a:off x="4847350" y="859775"/>
            <a:ext cx="3921899" cy="2130650"/>
          </a:xfrm>
          <a:prstGeom prst="rect">
            <a:avLst/>
          </a:prstGeom>
          <a:noFill/>
          <a:ln cap="flat" cmpd="sng" w="38100">
            <a:solidFill>
              <a:srgbClr val="000000"/>
            </a:solidFill>
            <a:prstDash val="solid"/>
            <a:round/>
            <a:headEnd len="sm" w="sm" type="none"/>
            <a:tailEnd len="sm" w="sm" type="none"/>
          </a:ln>
        </p:spPr>
      </p:pic>
      <p:sp>
        <p:nvSpPr>
          <p:cNvPr id="238" name="Google Shape;238;g22e55df5c47_3_0"/>
          <p:cNvSpPr txBox="1"/>
          <p:nvPr/>
        </p:nvSpPr>
        <p:spPr>
          <a:xfrm>
            <a:off x="228600" y="1281250"/>
            <a:ext cx="29754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Missing values found in predictor variables: Age, HoursPerWeek and Total Hours </a:t>
            </a:r>
            <a:endParaRPr b="0" i="0" sz="1400" u="none" cap="none" strike="noStrike">
              <a:solidFill>
                <a:srgbClr val="000000"/>
              </a:solidFill>
              <a:latin typeface="Calibri"/>
              <a:ea typeface="Calibri"/>
              <a:cs typeface="Calibri"/>
              <a:sym typeface="Calibri"/>
            </a:endParaRPr>
          </a:p>
        </p:txBody>
      </p:sp>
      <p:sp>
        <p:nvSpPr>
          <p:cNvPr id="239" name="Google Shape;239;g22e55df5c47_3_0"/>
          <p:cNvSpPr txBox="1"/>
          <p:nvPr/>
        </p:nvSpPr>
        <p:spPr>
          <a:xfrm>
            <a:off x="4799625" y="3382000"/>
            <a:ext cx="3969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Relationship between these predictor variables and target variable were explored  </a:t>
            </a:r>
            <a:endParaRPr b="0" i="0" sz="1400" u="none" cap="none" strike="noStrike">
              <a:solidFill>
                <a:srgbClr val="000000"/>
              </a:solidFill>
              <a:latin typeface="Calibri"/>
              <a:ea typeface="Calibri"/>
              <a:cs typeface="Calibri"/>
              <a:sym typeface="Calibri"/>
            </a:endParaRPr>
          </a:p>
        </p:txBody>
      </p:sp>
      <p:pic>
        <p:nvPicPr>
          <p:cNvPr id="240" name="Google Shape;240;g22e55df5c47_3_0"/>
          <p:cNvPicPr preferRelativeResize="0"/>
          <p:nvPr/>
        </p:nvPicPr>
        <p:blipFill rotWithShape="1">
          <a:blip r:embed="rId4">
            <a:alphaModFix/>
          </a:blip>
          <a:srcRect b="0" l="0" r="0" t="0"/>
          <a:stretch/>
        </p:blipFill>
        <p:spPr>
          <a:xfrm>
            <a:off x="308699" y="2504575"/>
            <a:ext cx="4385575" cy="2406900"/>
          </a:xfrm>
          <a:prstGeom prst="rect">
            <a:avLst/>
          </a:prstGeom>
          <a:noFill/>
          <a:ln cap="flat" cmpd="sng" w="38100">
            <a:solidFill>
              <a:srgbClr val="333300"/>
            </a:solidFill>
            <a:prstDash val="solid"/>
            <a:round/>
            <a:headEnd len="sm" w="sm" type="none"/>
            <a:tailEnd len="sm" w="sm" type="none"/>
          </a:ln>
        </p:spPr>
      </p:pic>
      <p:sp>
        <p:nvSpPr>
          <p:cNvPr id="241" name="Google Shape;241;g22e55df5c47_3_0"/>
          <p:cNvSpPr txBox="1"/>
          <p:nvPr/>
        </p:nvSpPr>
        <p:spPr>
          <a:xfrm>
            <a:off x="4799625" y="4080175"/>
            <a:ext cx="4032675" cy="8313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sng" cap="none" strike="noStrike">
                <a:solidFill>
                  <a:srgbClr val="000000"/>
                </a:solidFill>
                <a:latin typeface="Calibri"/>
                <a:ea typeface="Calibri"/>
                <a:cs typeface="Calibri"/>
                <a:sym typeface="Calibri"/>
              </a:rPr>
              <a:t>Decision</a:t>
            </a:r>
            <a:endParaRPr b="1" i="0" sz="1400" u="sng"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Hide and exclude Age, HoursPerWeek and TotalHours</a:t>
            </a:r>
            <a:endParaRPr b="0" i="0" sz="1400" u="none" cap="none" strike="noStrike">
              <a:solidFill>
                <a:srgbClr val="000000"/>
              </a:solidFill>
              <a:latin typeface="Calibri"/>
              <a:ea typeface="Calibri"/>
              <a:cs typeface="Calibri"/>
              <a:sym typeface="Calibri"/>
            </a:endParaRPr>
          </a:p>
        </p:txBody>
      </p:sp>
      <p:cxnSp>
        <p:nvCxnSpPr>
          <p:cNvPr id="242" name="Google Shape;242;g22e55df5c47_3_0"/>
          <p:cNvCxnSpPr>
            <a:stCxn id="238" idx="3"/>
          </p:cNvCxnSpPr>
          <p:nvPr/>
        </p:nvCxnSpPr>
        <p:spPr>
          <a:xfrm>
            <a:off x="3204000" y="1696900"/>
            <a:ext cx="2462700" cy="0"/>
          </a:xfrm>
          <a:prstGeom prst="straightConnector1">
            <a:avLst/>
          </a:prstGeom>
          <a:noFill/>
          <a:ln cap="flat" cmpd="sng" w="9525">
            <a:solidFill>
              <a:srgbClr val="FF0000"/>
            </a:solidFill>
            <a:prstDash val="solid"/>
            <a:round/>
            <a:headEnd len="sm" w="sm" type="none"/>
            <a:tailEnd len="med" w="med" type="triangle"/>
          </a:ln>
        </p:spPr>
      </p:cxnSp>
      <p:sp>
        <p:nvSpPr>
          <p:cNvPr id="243" name="Google Shape;243;g22e55df5c47_3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